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activeX/activeX1.xml" ContentType="application/vnd.ms-office.activeX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7" r:id="rId29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2C86"/>
    <a:srgbClr val="FFEAAF"/>
    <a:srgbClr val="FFDB75"/>
    <a:srgbClr val="CC9900"/>
    <a:srgbClr val="1C1C1C"/>
    <a:srgbClr val="5F5F5F"/>
    <a:srgbClr val="8000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36" d="100"/>
          <a:sy n="36" d="100"/>
        </p:scale>
        <p:origin x="-42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8.xml"/></Relationships>
</file>

<file path=ppt/activeX/activeX1.xml><?xml version="1.0" encoding="utf-8"?>
<ax:ocx xmlns:ax="http://schemas.microsoft.com/office/2006/activeX" xmlns:r="http://schemas.openxmlformats.org/officeDocument/2006/relationships" ax:classid="{8BD21D10-EC42-11CE-9E0D-00AA006002F3}" ax:persistence="persistPropertyBag">
  <ax:ocxPr ax:name="VariousPropertyBits" ax:value="746604571"/>
  <ax:ocxPr ax:name="BackColor" ax:value="2147483655"/>
  <ax:ocxPr ax:name="ForeColor" ax:value="2147483662"/>
  <ax:ocxPr ax:name="Size" ax:value="3678;847"/>
  <ax:ocxPr ax:name="Value" ax:value="000"/>
  <ax:ocxPr ax:name="SpecialEffect" ax:value="0"/>
  <ax:ocxPr ax:name="FontName" ax:value="Arial"/>
  <ax:ocxPr ax:name="FontEffects" ax:value="1073741825"/>
  <ax:ocxPr ax:name="FontHeight" ax:value="360"/>
  <ax:ocxPr ax:name="FontCharSet" ax:value="0"/>
  <ax:ocxPr ax:name="FontPitchAndFamily" ax:value="2"/>
  <ax:ocxPr ax:name="ParagraphAlign" ax:value="2"/>
  <ax:ocxPr ax:name="FontWeight" ax:value="700"/>
</ax:ocx>
</file>

<file path=ppt/activeX/activeX2.xml><?xml version="1.0" encoding="utf-8"?>
<ax:ocx xmlns:ax="http://schemas.microsoft.com/office/2006/activeX" xmlns:r="http://schemas.openxmlformats.org/officeDocument/2006/relationships" ax:classid="{8BD21D10-EC42-11CE-9E0D-00AA006002F3}" ax:persistence="persistPropertyBag">
  <ax:ocxPr ax:name="VariousPropertyBits" ax:value="746604571"/>
  <ax:ocxPr ax:name="BackColor" ax:value="2147483655"/>
  <ax:ocxPr ax:name="ForeColor" ax:value="2147483662"/>
  <ax:ocxPr ax:name="Size" ax:value="3678;847"/>
  <ax:ocxPr ax:name="Value" ax:value="000"/>
  <ax:ocxPr ax:name="SpecialEffect" ax:value="0"/>
  <ax:ocxPr ax:name="FontName" ax:value="Arial"/>
  <ax:ocxPr ax:name="FontEffects" ax:value="1073741825"/>
  <ax:ocxPr ax:name="FontHeight" ax:value="360"/>
  <ax:ocxPr ax:name="FontCharSet" ax:value="0"/>
  <ax:ocxPr ax:name="FontPitchAndFamily" ax:value="2"/>
  <ax:ocxPr ax:name="ParagraphAlign" ax:value="2"/>
  <ax:ocxPr ax:name="FontWeight" ax:value="700"/>
</ax:ocx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47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47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47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47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35E8CF3-E2E8-4D96-8238-812A5FE060C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B5CED5-C30E-4BED-B353-06012FDE93E5}" type="slidenum">
              <a:rPr lang="en-US"/>
              <a:pPr/>
              <a:t>1</a:t>
            </a:fld>
            <a:endParaRPr lang="en-U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Times New Roman" pitchFamily="18" charset="0"/>
              </a:rPr>
              <a:t>Copyright © 2002 Glenna R. Shaw and FTC Publishing</a:t>
            </a:r>
          </a:p>
          <a:p>
            <a:r>
              <a:rPr lang="en-US">
                <a:cs typeface="Times New Roman" pitchFamily="18" charset="0"/>
              </a:rPr>
              <a:t>All Rights Reserved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10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307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307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4B9FD93-9962-401D-83BD-B007CE4A327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229" name="Rectangle 118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 anchor="ctr"/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230" name="Rectangle 118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  <a:noFill/>
        </p:spPr>
        <p:txBody>
          <a:bodyPr anchor="t" anchorCtr="0"/>
          <a:lstStyle>
            <a:lvl1pPr marL="0" indent="0" algn="ctr">
              <a:defRPr sz="2800"/>
            </a:lvl1pPr>
          </a:lstStyle>
          <a:p>
            <a:r>
              <a:rPr lang="en-US"/>
              <a:t>Click to edit Master subtitle style</a:t>
            </a:r>
          </a:p>
        </p:txBody>
      </p:sp>
      <p:grpSp>
        <p:nvGrpSpPr>
          <p:cNvPr id="3302" name="Group 1254"/>
          <p:cNvGrpSpPr>
            <a:grpSpLocks/>
          </p:cNvGrpSpPr>
          <p:nvPr/>
        </p:nvGrpSpPr>
        <p:grpSpPr bwMode="auto">
          <a:xfrm>
            <a:off x="0" y="-1588"/>
            <a:ext cx="9144000" cy="6859588"/>
            <a:chOff x="0" y="-1"/>
            <a:chExt cx="5760" cy="4321"/>
          </a:xfrm>
        </p:grpSpPr>
        <p:grpSp>
          <p:nvGrpSpPr>
            <p:cNvPr id="3234" name="Group 1186"/>
            <p:cNvGrpSpPr>
              <a:grpSpLocks/>
            </p:cNvGrpSpPr>
            <p:nvPr/>
          </p:nvGrpSpPr>
          <p:grpSpPr bwMode="auto">
            <a:xfrm>
              <a:off x="0" y="-1"/>
              <a:ext cx="5760" cy="4321"/>
              <a:chOff x="0" y="-1"/>
              <a:chExt cx="5760" cy="4321"/>
            </a:xfrm>
          </p:grpSpPr>
          <p:sp>
            <p:nvSpPr>
              <p:cNvPr id="3223" name="AutoShape 1175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5760" cy="202"/>
              </a:xfrm>
              <a:custGeom>
                <a:avLst/>
                <a:gdLst>
                  <a:gd name="G0" fmla="+- 833 0 0"/>
                  <a:gd name="G1" fmla="+- 21600 0 833"/>
                  <a:gd name="G2" fmla="*/ 833 1 2"/>
                  <a:gd name="G3" fmla="+- 21600 0 G2"/>
                  <a:gd name="G4" fmla="+/ 833 21600 2"/>
                  <a:gd name="G5" fmla="+/ G1 0 2"/>
                  <a:gd name="G6" fmla="*/ 21600 21600 833"/>
                  <a:gd name="G7" fmla="*/ G6 1 2"/>
                  <a:gd name="G8" fmla="+- 21600 0 G7"/>
                  <a:gd name="G9" fmla="*/ 21600 1 2"/>
                  <a:gd name="G10" fmla="+- 833 0 G9"/>
                  <a:gd name="G11" fmla="?: G10 G8 0"/>
                  <a:gd name="G12" fmla="?: G10 G7 21600"/>
                  <a:gd name="T0" fmla="*/ 21183 w 21600"/>
                  <a:gd name="T1" fmla="*/ 10800 h 21600"/>
                  <a:gd name="T2" fmla="*/ 10800 w 21600"/>
                  <a:gd name="T3" fmla="*/ 21600 h 21600"/>
                  <a:gd name="T4" fmla="*/ 417 w 21600"/>
                  <a:gd name="T5" fmla="*/ 10800 h 21600"/>
                  <a:gd name="T6" fmla="*/ 10800 w 21600"/>
                  <a:gd name="T7" fmla="*/ 0 h 21600"/>
                  <a:gd name="T8" fmla="*/ 2217 w 21600"/>
                  <a:gd name="T9" fmla="*/ 2217 h 21600"/>
                  <a:gd name="T10" fmla="*/ 19383 w 21600"/>
                  <a:gd name="T11" fmla="*/ 1938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833" y="21600"/>
                    </a:lnTo>
                    <a:lnTo>
                      <a:pt x="2076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5400000" scaled="1"/>
              </a:gradFill>
              <a:ln w="2857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24" name="AutoShape 1176"/>
              <p:cNvSpPr>
                <a:spLocks noChangeAspect="1" noChangeArrowheads="1"/>
              </p:cNvSpPr>
              <p:nvPr/>
            </p:nvSpPr>
            <p:spPr bwMode="auto">
              <a:xfrm rot="5400000">
                <a:off x="3485" y="2044"/>
                <a:ext cx="4320" cy="230"/>
              </a:xfrm>
              <a:custGeom>
                <a:avLst/>
                <a:gdLst>
                  <a:gd name="G0" fmla="+- 1080 0 0"/>
                  <a:gd name="G1" fmla="+- 21600 0 1080"/>
                  <a:gd name="G2" fmla="*/ 1080 1 2"/>
                  <a:gd name="G3" fmla="+- 21600 0 G2"/>
                  <a:gd name="G4" fmla="+/ 1080 21600 2"/>
                  <a:gd name="G5" fmla="+/ G1 0 2"/>
                  <a:gd name="G6" fmla="*/ 21600 21600 1080"/>
                  <a:gd name="G7" fmla="*/ G6 1 2"/>
                  <a:gd name="G8" fmla="+- 21600 0 G7"/>
                  <a:gd name="G9" fmla="*/ 21600 1 2"/>
                  <a:gd name="G10" fmla="+- 1080 0 G9"/>
                  <a:gd name="G11" fmla="?: G10 G8 0"/>
                  <a:gd name="G12" fmla="?: G10 G7 21600"/>
                  <a:gd name="T0" fmla="*/ 21060 w 21600"/>
                  <a:gd name="T1" fmla="*/ 10800 h 21600"/>
                  <a:gd name="T2" fmla="*/ 10800 w 21600"/>
                  <a:gd name="T3" fmla="*/ 21600 h 21600"/>
                  <a:gd name="T4" fmla="*/ 540 w 21600"/>
                  <a:gd name="T5" fmla="*/ 10800 h 21600"/>
                  <a:gd name="T6" fmla="*/ 10800 w 21600"/>
                  <a:gd name="T7" fmla="*/ 0 h 21600"/>
                  <a:gd name="T8" fmla="*/ 2340 w 21600"/>
                  <a:gd name="T9" fmla="*/ 2340 h 21600"/>
                  <a:gd name="T10" fmla="*/ 19260 w 21600"/>
                  <a:gd name="T11" fmla="*/ 192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80" y="21600"/>
                    </a:lnTo>
                    <a:lnTo>
                      <a:pt x="205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663012"/>
                  </a:gs>
                  <a:gs pos="30000">
                    <a:srgbClr val="A65528"/>
                  </a:gs>
                  <a:gs pos="70000">
                    <a:srgbClr val="D49E6C"/>
                  </a:gs>
                  <a:gs pos="100000">
                    <a:srgbClr val="D6B19C"/>
                  </a:gs>
                </a:gsLst>
                <a:lin ang="0" scaled="1"/>
              </a:gradFill>
              <a:ln w="2857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25" name="AutoShape 1177"/>
              <p:cNvSpPr>
                <a:spLocks noChangeAspect="1" noChangeArrowheads="1"/>
              </p:cNvSpPr>
              <p:nvPr/>
            </p:nvSpPr>
            <p:spPr bwMode="auto">
              <a:xfrm flipV="1">
                <a:off x="0" y="4118"/>
                <a:ext cx="5760" cy="202"/>
              </a:xfrm>
              <a:custGeom>
                <a:avLst/>
                <a:gdLst>
                  <a:gd name="G0" fmla="+- 833 0 0"/>
                  <a:gd name="G1" fmla="+- 21600 0 833"/>
                  <a:gd name="G2" fmla="*/ 833 1 2"/>
                  <a:gd name="G3" fmla="+- 21600 0 G2"/>
                  <a:gd name="G4" fmla="+/ 833 21600 2"/>
                  <a:gd name="G5" fmla="+/ G1 0 2"/>
                  <a:gd name="G6" fmla="*/ 21600 21600 833"/>
                  <a:gd name="G7" fmla="*/ G6 1 2"/>
                  <a:gd name="G8" fmla="+- 21600 0 G7"/>
                  <a:gd name="G9" fmla="*/ 21600 1 2"/>
                  <a:gd name="G10" fmla="+- 833 0 G9"/>
                  <a:gd name="G11" fmla="?: G10 G8 0"/>
                  <a:gd name="G12" fmla="?: G10 G7 21600"/>
                  <a:gd name="T0" fmla="*/ 21183 w 21600"/>
                  <a:gd name="T1" fmla="*/ 10800 h 21600"/>
                  <a:gd name="T2" fmla="*/ 10800 w 21600"/>
                  <a:gd name="T3" fmla="*/ 21600 h 21600"/>
                  <a:gd name="T4" fmla="*/ 417 w 21600"/>
                  <a:gd name="T5" fmla="*/ 10800 h 21600"/>
                  <a:gd name="T6" fmla="*/ 10800 w 21600"/>
                  <a:gd name="T7" fmla="*/ 0 h 21600"/>
                  <a:gd name="T8" fmla="*/ 2217 w 21600"/>
                  <a:gd name="T9" fmla="*/ 2217 h 21600"/>
                  <a:gd name="T10" fmla="*/ 19383 w 21600"/>
                  <a:gd name="T11" fmla="*/ 1938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833" y="21600"/>
                    </a:lnTo>
                    <a:lnTo>
                      <a:pt x="2076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663012"/>
                  </a:gs>
                  <a:gs pos="30000">
                    <a:srgbClr val="A65528"/>
                  </a:gs>
                  <a:gs pos="70000">
                    <a:srgbClr val="D49E6C"/>
                  </a:gs>
                  <a:gs pos="100000">
                    <a:srgbClr val="D6B19C"/>
                  </a:gs>
                </a:gsLst>
                <a:lin ang="5400000" scaled="1"/>
              </a:gradFill>
              <a:ln w="2857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26" name="AutoShape 1178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-2045" y="2045"/>
                <a:ext cx="4320" cy="230"/>
              </a:xfrm>
              <a:custGeom>
                <a:avLst/>
                <a:gdLst>
                  <a:gd name="G0" fmla="+- 1080 0 0"/>
                  <a:gd name="G1" fmla="+- 21600 0 1080"/>
                  <a:gd name="G2" fmla="*/ 1080 1 2"/>
                  <a:gd name="G3" fmla="+- 21600 0 G2"/>
                  <a:gd name="G4" fmla="+/ 1080 21600 2"/>
                  <a:gd name="G5" fmla="+/ G1 0 2"/>
                  <a:gd name="G6" fmla="*/ 21600 21600 1080"/>
                  <a:gd name="G7" fmla="*/ G6 1 2"/>
                  <a:gd name="G8" fmla="+- 21600 0 G7"/>
                  <a:gd name="G9" fmla="*/ 21600 1 2"/>
                  <a:gd name="G10" fmla="+- 1080 0 G9"/>
                  <a:gd name="G11" fmla="?: G10 G8 0"/>
                  <a:gd name="G12" fmla="?: G10 G7 21600"/>
                  <a:gd name="T0" fmla="*/ 21060 w 21600"/>
                  <a:gd name="T1" fmla="*/ 10800 h 21600"/>
                  <a:gd name="T2" fmla="*/ 10800 w 21600"/>
                  <a:gd name="T3" fmla="*/ 21600 h 21600"/>
                  <a:gd name="T4" fmla="*/ 540 w 21600"/>
                  <a:gd name="T5" fmla="*/ 10800 h 21600"/>
                  <a:gd name="T6" fmla="*/ 10800 w 21600"/>
                  <a:gd name="T7" fmla="*/ 0 h 21600"/>
                  <a:gd name="T8" fmla="*/ 2340 w 21600"/>
                  <a:gd name="T9" fmla="*/ 2340 h 21600"/>
                  <a:gd name="T10" fmla="*/ 19260 w 21600"/>
                  <a:gd name="T11" fmla="*/ 192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80" y="21600"/>
                    </a:lnTo>
                    <a:lnTo>
                      <a:pt x="205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0" scaled="1"/>
              </a:gradFill>
              <a:ln w="2857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31" name="AutoShape 1183"/>
            <p:cNvSpPr>
              <a:spLocks noChangeArrowheads="1"/>
            </p:cNvSpPr>
            <p:nvPr/>
          </p:nvSpPr>
          <p:spPr bwMode="auto">
            <a:xfrm rot="5400000">
              <a:off x="648" y="3720"/>
              <a:ext cx="144" cy="672"/>
            </a:xfrm>
            <a:prstGeom prst="can">
              <a:avLst>
                <a:gd name="adj" fmla="val 57642"/>
              </a:avLst>
            </a:prstGeom>
            <a:solidFill>
              <a:schemeClr val="tx1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32" name="AutoShape 1184"/>
            <p:cNvSpPr>
              <a:spLocks noChangeArrowheads="1"/>
            </p:cNvSpPr>
            <p:nvPr/>
          </p:nvSpPr>
          <p:spPr bwMode="auto">
            <a:xfrm rot="5400000">
              <a:off x="1368" y="3720"/>
              <a:ext cx="144" cy="672"/>
            </a:xfrm>
            <a:prstGeom prst="can">
              <a:avLst>
                <a:gd name="adj" fmla="val 57642"/>
              </a:avLst>
            </a:prstGeom>
            <a:solidFill>
              <a:schemeClr val="tx1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233" name="Picture 1185" descr="C:\Documents and Settings\glenna.shaw\My Documents\FTC\challenge\apple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0D0D0D"/>
                </a:clrFrom>
                <a:clrTo>
                  <a:srgbClr val="0D0D0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00" y="3357"/>
              <a:ext cx="720" cy="8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3301" name="Group 1253"/>
            <p:cNvGrpSpPr>
              <a:grpSpLocks/>
            </p:cNvGrpSpPr>
            <p:nvPr/>
          </p:nvGrpSpPr>
          <p:grpSpPr bwMode="auto">
            <a:xfrm>
              <a:off x="1824" y="3888"/>
              <a:ext cx="1129" cy="257"/>
              <a:chOff x="6000" y="3312"/>
              <a:chExt cx="1129" cy="257"/>
            </a:xfrm>
          </p:grpSpPr>
          <p:sp>
            <p:nvSpPr>
              <p:cNvPr id="3296" name="Rectangle 1248"/>
              <p:cNvSpPr>
                <a:spLocks noChangeAspect="1" noChangeArrowheads="1"/>
              </p:cNvSpPr>
              <p:nvPr userDrawn="1"/>
            </p:nvSpPr>
            <p:spPr bwMode="auto">
              <a:xfrm>
                <a:off x="6064" y="3400"/>
                <a:ext cx="1013" cy="16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100000" prstMaterial="legacyMatte">
                <a:bevelT w="13500" h="13500" prst="angle"/>
                <a:bevelB w="13500" h="13500" prst="angle"/>
                <a:extrusionClr>
                  <a:srgbClr val="000000"/>
                </a:extrusionClr>
              </a:sp3d>
            </p:spPr>
            <p:txBody>
              <a:bodyPr>
                <a:flatTx/>
              </a:bodyPr>
              <a:lstStyle/>
              <a:p>
                <a:endParaRPr lang="en-US"/>
              </a:p>
            </p:txBody>
          </p:sp>
          <p:sp>
            <p:nvSpPr>
              <p:cNvPr id="3297" name="Rectangle 1249"/>
              <p:cNvSpPr>
                <a:spLocks noChangeAspect="1" noChangeArrowheads="1"/>
              </p:cNvSpPr>
              <p:nvPr userDrawn="1"/>
            </p:nvSpPr>
            <p:spPr bwMode="auto">
              <a:xfrm>
                <a:off x="6000" y="3312"/>
                <a:ext cx="1129" cy="15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8" name="Rectangle 1250"/>
              <p:cNvSpPr>
                <a:spLocks noChangeAspect="1" noChangeArrowheads="1"/>
              </p:cNvSpPr>
              <p:nvPr userDrawn="1"/>
            </p:nvSpPr>
            <p:spPr bwMode="auto">
              <a:xfrm>
                <a:off x="6014" y="3330"/>
                <a:ext cx="1105" cy="119"/>
              </a:xfrm>
              <a:prstGeom prst="rect">
                <a:avLst/>
              </a:prstGeom>
              <a:solidFill>
                <a:srgbClr val="9E3F3F"/>
              </a:solidFill>
              <a:ln w="9525">
                <a:noFill/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100000" prstMaterial="legacyMatte">
                <a:bevelT w="13500" h="13500" prst="angle"/>
                <a:bevelB w="13500" h="13500" prst="angle"/>
                <a:extrusionClr>
                  <a:srgbClr val="9E3F3F"/>
                </a:extrusionClr>
              </a:sp3d>
            </p:spPr>
            <p:txBody>
              <a:bodyPr>
                <a:flatTx/>
              </a:bodyPr>
              <a:lstStyle/>
              <a:p>
                <a:endParaRPr lang="en-US"/>
              </a:p>
            </p:txBody>
          </p:sp>
          <p:sp>
            <p:nvSpPr>
              <p:cNvPr id="3299" name="Rectangle 1251"/>
              <p:cNvSpPr>
                <a:spLocks noChangeAspect="1" noChangeArrowheads="1"/>
              </p:cNvSpPr>
              <p:nvPr userDrawn="1"/>
            </p:nvSpPr>
            <p:spPr bwMode="auto">
              <a:xfrm>
                <a:off x="6014" y="3330"/>
                <a:ext cx="1103" cy="32"/>
              </a:xfrm>
              <a:prstGeom prst="rect">
                <a:avLst/>
              </a:prstGeom>
              <a:solidFill>
                <a:srgbClr val="BF7F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00" name="Rectangle 1252"/>
              <p:cNvSpPr>
                <a:spLocks noChangeAspect="1" noChangeArrowheads="1"/>
              </p:cNvSpPr>
              <p:nvPr userDrawn="1"/>
            </p:nvSpPr>
            <p:spPr bwMode="auto">
              <a:xfrm>
                <a:off x="6086" y="3513"/>
                <a:ext cx="969" cy="52"/>
              </a:xfrm>
              <a:prstGeom prst="rect">
                <a:avLst/>
              </a:prstGeom>
              <a:solidFill>
                <a:srgbClr val="23232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alk writ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alkboard music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29" grpId="0" autoUpdateAnimBg="0"/>
      <p:bldP spid="3230" grpId="0" build="p" autoUpdateAnimBg="0" advAuto="1000">
        <p:tmplLst>
          <p:tmpl lvl="1">
            <p:tnLst>
              <p:par>
                <p:cTn presetID="1" presetClass="entr" presetSubtype="0" fill="hold" nodeType="after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32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udio>
                      <p:cMediaNode>
                        <p:cTn display="0" masterRel="sameClick">
                          <p:stCondLst>
                            <p:cond evt="begin" delay="0"/>
                          </p:stCondLst>
                          <p:endCondLst>
                            <p:cond evt="onStopAudio" delay="0">
                              <p:tgtEl>
                                <p:sldTgt/>
                              </p:tgtEl>
                            </p:cond>
                          </p:endCondLst>
                        </p:cTn>
                        <p:tgtEl>
                          <p:sndTgt r:embed="rId2" name="chalkboard music.WAV"/>
                        </p:tgtEl>
                      </p:cMediaNode>
                    </p:audio>
                  </p:sub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9713" y="76200"/>
            <a:ext cx="2017712" cy="6246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76200"/>
            <a:ext cx="5900738" cy="6246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524000"/>
            <a:ext cx="3959225" cy="479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959225" cy="479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1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control" Target="../activeX/activeX2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control" Target="../activeX/activeX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" name="Rectangle 276"/>
          <p:cNvSpPr>
            <a:spLocks noChangeArrowheads="1"/>
          </p:cNvSpPr>
          <p:nvPr/>
        </p:nvSpPr>
        <p:spPr bwMode="auto">
          <a:xfrm>
            <a:off x="536575" y="1524000"/>
            <a:ext cx="8070850" cy="4799013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marL="342900" indent="-342900">
              <a:spcBef>
                <a:spcPct val="20000"/>
              </a:spcBef>
            </a:pPr>
            <a:endParaRPr lang="en-US" sz="3600" b="1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1305" name="Rectangle 281"/>
          <p:cNvSpPr>
            <a:spLocks noChangeArrowheads="1"/>
          </p:cNvSpPr>
          <p:nvPr/>
        </p:nvSpPr>
        <p:spPr bwMode="auto">
          <a:xfrm>
            <a:off x="1981200" y="44450"/>
            <a:ext cx="5334000" cy="762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76200"/>
            <a:ext cx="533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6575" y="1524000"/>
            <a:ext cx="8070850" cy="47990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1345" name="Group 321"/>
          <p:cNvGrpSpPr>
            <a:grpSpLocks/>
          </p:cNvGrpSpPr>
          <p:nvPr/>
        </p:nvGrpSpPr>
        <p:grpSpPr bwMode="auto">
          <a:xfrm>
            <a:off x="219075" y="44450"/>
            <a:ext cx="8756650" cy="6516688"/>
            <a:chOff x="138" y="28"/>
            <a:chExt cx="5516" cy="4105"/>
          </a:xfrm>
        </p:grpSpPr>
        <p:grpSp>
          <p:nvGrpSpPr>
            <p:cNvPr id="1280" name="Group 256"/>
            <p:cNvGrpSpPr>
              <a:grpSpLocks noChangeAspect="1"/>
            </p:cNvGrpSpPr>
            <p:nvPr/>
          </p:nvGrpSpPr>
          <p:grpSpPr bwMode="auto">
            <a:xfrm>
              <a:off x="138" y="794"/>
              <a:ext cx="5516" cy="3339"/>
              <a:chOff x="0" y="-1"/>
              <a:chExt cx="5760" cy="4321"/>
            </a:xfrm>
          </p:grpSpPr>
          <p:sp>
            <p:nvSpPr>
              <p:cNvPr id="1281" name="AutoShape 257"/>
              <p:cNvSpPr>
                <a:spLocks noChangeAspect="1" noChangeArrowheads="1"/>
              </p:cNvSpPr>
              <p:nvPr userDrawn="1"/>
            </p:nvSpPr>
            <p:spPr bwMode="auto">
              <a:xfrm>
                <a:off x="0" y="0"/>
                <a:ext cx="5760" cy="202"/>
              </a:xfrm>
              <a:custGeom>
                <a:avLst/>
                <a:gdLst>
                  <a:gd name="G0" fmla="+- 833 0 0"/>
                  <a:gd name="G1" fmla="+- 21600 0 833"/>
                  <a:gd name="G2" fmla="*/ 833 1 2"/>
                  <a:gd name="G3" fmla="+- 21600 0 G2"/>
                  <a:gd name="G4" fmla="+/ 833 21600 2"/>
                  <a:gd name="G5" fmla="+/ G1 0 2"/>
                  <a:gd name="G6" fmla="*/ 21600 21600 833"/>
                  <a:gd name="G7" fmla="*/ G6 1 2"/>
                  <a:gd name="G8" fmla="+- 21600 0 G7"/>
                  <a:gd name="G9" fmla="*/ 21600 1 2"/>
                  <a:gd name="G10" fmla="+- 833 0 G9"/>
                  <a:gd name="G11" fmla="?: G10 G8 0"/>
                  <a:gd name="G12" fmla="?: G10 G7 21600"/>
                  <a:gd name="T0" fmla="*/ 21183 w 21600"/>
                  <a:gd name="T1" fmla="*/ 10800 h 21600"/>
                  <a:gd name="T2" fmla="*/ 10800 w 21600"/>
                  <a:gd name="T3" fmla="*/ 21600 h 21600"/>
                  <a:gd name="T4" fmla="*/ 417 w 21600"/>
                  <a:gd name="T5" fmla="*/ 10800 h 21600"/>
                  <a:gd name="T6" fmla="*/ 10800 w 21600"/>
                  <a:gd name="T7" fmla="*/ 0 h 21600"/>
                  <a:gd name="T8" fmla="*/ 2217 w 21600"/>
                  <a:gd name="T9" fmla="*/ 2217 h 21600"/>
                  <a:gd name="T10" fmla="*/ 19383 w 21600"/>
                  <a:gd name="T11" fmla="*/ 1938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833" y="21600"/>
                    </a:lnTo>
                    <a:lnTo>
                      <a:pt x="2076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5400000" scaled="1"/>
              </a:gradFill>
              <a:ln w="2857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82" name="AutoShape 258"/>
              <p:cNvSpPr>
                <a:spLocks noChangeAspect="1" noChangeArrowheads="1"/>
              </p:cNvSpPr>
              <p:nvPr userDrawn="1"/>
            </p:nvSpPr>
            <p:spPr bwMode="auto">
              <a:xfrm rot="5400000">
                <a:off x="3485" y="2044"/>
                <a:ext cx="4320" cy="230"/>
              </a:xfrm>
              <a:custGeom>
                <a:avLst/>
                <a:gdLst>
                  <a:gd name="G0" fmla="+- 1080 0 0"/>
                  <a:gd name="G1" fmla="+- 21600 0 1080"/>
                  <a:gd name="G2" fmla="*/ 1080 1 2"/>
                  <a:gd name="G3" fmla="+- 21600 0 G2"/>
                  <a:gd name="G4" fmla="+/ 1080 21600 2"/>
                  <a:gd name="G5" fmla="+/ G1 0 2"/>
                  <a:gd name="G6" fmla="*/ 21600 21600 1080"/>
                  <a:gd name="G7" fmla="*/ G6 1 2"/>
                  <a:gd name="G8" fmla="+- 21600 0 G7"/>
                  <a:gd name="G9" fmla="*/ 21600 1 2"/>
                  <a:gd name="G10" fmla="+- 1080 0 G9"/>
                  <a:gd name="G11" fmla="?: G10 G8 0"/>
                  <a:gd name="G12" fmla="?: G10 G7 21600"/>
                  <a:gd name="T0" fmla="*/ 21060 w 21600"/>
                  <a:gd name="T1" fmla="*/ 10800 h 21600"/>
                  <a:gd name="T2" fmla="*/ 10800 w 21600"/>
                  <a:gd name="T3" fmla="*/ 21600 h 21600"/>
                  <a:gd name="T4" fmla="*/ 540 w 21600"/>
                  <a:gd name="T5" fmla="*/ 10800 h 21600"/>
                  <a:gd name="T6" fmla="*/ 10800 w 21600"/>
                  <a:gd name="T7" fmla="*/ 0 h 21600"/>
                  <a:gd name="T8" fmla="*/ 2340 w 21600"/>
                  <a:gd name="T9" fmla="*/ 2340 h 21600"/>
                  <a:gd name="T10" fmla="*/ 19260 w 21600"/>
                  <a:gd name="T11" fmla="*/ 192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80" y="21600"/>
                    </a:lnTo>
                    <a:lnTo>
                      <a:pt x="205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663012"/>
                  </a:gs>
                  <a:gs pos="30000">
                    <a:srgbClr val="A65528"/>
                  </a:gs>
                  <a:gs pos="70000">
                    <a:srgbClr val="D49E6C"/>
                  </a:gs>
                  <a:gs pos="100000">
                    <a:srgbClr val="D6B19C"/>
                  </a:gs>
                </a:gsLst>
                <a:lin ang="0" scaled="1"/>
              </a:gradFill>
              <a:ln w="2857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83" name="AutoShape 259"/>
              <p:cNvSpPr>
                <a:spLocks noChangeAspect="1" noChangeArrowheads="1"/>
              </p:cNvSpPr>
              <p:nvPr userDrawn="1"/>
            </p:nvSpPr>
            <p:spPr bwMode="auto">
              <a:xfrm flipV="1">
                <a:off x="0" y="4118"/>
                <a:ext cx="5760" cy="202"/>
              </a:xfrm>
              <a:custGeom>
                <a:avLst/>
                <a:gdLst>
                  <a:gd name="G0" fmla="+- 833 0 0"/>
                  <a:gd name="G1" fmla="+- 21600 0 833"/>
                  <a:gd name="G2" fmla="*/ 833 1 2"/>
                  <a:gd name="G3" fmla="+- 21600 0 G2"/>
                  <a:gd name="G4" fmla="+/ 833 21600 2"/>
                  <a:gd name="G5" fmla="+/ G1 0 2"/>
                  <a:gd name="G6" fmla="*/ 21600 21600 833"/>
                  <a:gd name="G7" fmla="*/ G6 1 2"/>
                  <a:gd name="G8" fmla="+- 21600 0 G7"/>
                  <a:gd name="G9" fmla="*/ 21600 1 2"/>
                  <a:gd name="G10" fmla="+- 833 0 G9"/>
                  <a:gd name="G11" fmla="?: G10 G8 0"/>
                  <a:gd name="G12" fmla="?: G10 G7 21600"/>
                  <a:gd name="T0" fmla="*/ 21183 w 21600"/>
                  <a:gd name="T1" fmla="*/ 10800 h 21600"/>
                  <a:gd name="T2" fmla="*/ 10800 w 21600"/>
                  <a:gd name="T3" fmla="*/ 21600 h 21600"/>
                  <a:gd name="T4" fmla="*/ 417 w 21600"/>
                  <a:gd name="T5" fmla="*/ 10800 h 21600"/>
                  <a:gd name="T6" fmla="*/ 10800 w 21600"/>
                  <a:gd name="T7" fmla="*/ 0 h 21600"/>
                  <a:gd name="T8" fmla="*/ 2217 w 21600"/>
                  <a:gd name="T9" fmla="*/ 2217 h 21600"/>
                  <a:gd name="T10" fmla="*/ 19383 w 21600"/>
                  <a:gd name="T11" fmla="*/ 1938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833" y="21600"/>
                    </a:lnTo>
                    <a:lnTo>
                      <a:pt x="2076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663012"/>
                  </a:gs>
                  <a:gs pos="30000">
                    <a:srgbClr val="A65528"/>
                  </a:gs>
                  <a:gs pos="70000">
                    <a:srgbClr val="D49E6C"/>
                  </a:gs>
                  <a:gs pos="100000">
                    <a:srgbClr val="D6B19C"/>
                  </a:gs>
                </a:gsLst>
                <a:lin ang="5400000" scaled="1"/>
              </a:gradFill>
              <a:ln w="2857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84" name="AutoShape 260"/>
              <p:cNvSpPr>
                <a:spLocks noChangeAspect="1" noChangeArrowheads="1"/>
              </p:cNvSpPr>
              <p:nvPr userDrawn="1"/>
            </p:nvSpPr>
            <p:spPr bwMode="auto">
              <a:xfrm rot="16200000" flipH="1">
                <a:off x="-2045" y="2045"/>
                <a:ext cx="4320" cy="230"/>
              </a:xfrm>
              <a:custGeom>
                <a:avLst/>
                <a:gdLst>
                  <a:gd name="G0" fmla="+- 1080 0 0"/>
                  <a:gd name="G1" fmla="+- 21600 0 1080"/>
                  <a:gd name="G2" fmla="*/ 1080 1 2"/>
                  <a:gd name="G3" fmla="+- 21600 0 G2"/>
                  <a:gd name="G4" fmla="+/ 1080 21600 2"/>
                  <a:gd name="G5" fmla="+/ G1 0 2"/>
                  <a:gd name="G6" fmla="*/ 21600 21600 1080"/>
                  <a:gd name="G7" fmla="*/ G6 1 2"/>
                  <a:gd name="G8" fmla="+- 21600 0 G7"/>
                  <a:gd name="G9" fmla="*/ 21600 1 2"/>
                  <a:gd name="G10" fmla="+- 1080 0 G9"/>
                  <a:gd name="G11" fmla="?: G10 G8 0"/>
                  <a:gd name="G12" fmla="?: G10 G7 21600"/>
                  <a:gd name="T0" fmla="*/ 21060 w 21600"/>
                  <a:gd name="T1" fmla="*/ 10800 h 21600"/>
                  <a:gd name="T2" fmla="*/ 10800 w 21600"/>
                  <a:gd name="T3" fmla="*/ 21600 h 21600"/>
                  <a:gd name="T4" fmla="*/ 540 w 21600"/>
                  <a:gd name="T5" fmla="*/ 10800 h 21600"/>
                  <a:gd name="T6" fmla="*/ 10800 w 21600"/>
                  <a:gd name="T7" fmla="*/ 0 h 21600"/>
                  <a:gd name="T8" fmla="*/ 2340 w 21600"/>
                  <a:gd name="T9" fmla="*/ 2340 h 21600"/>
                  <a:gd name="T10" fmla="*/ 19260 w 21600"/>
                  <a:gd name="T11" fmla="*/ 192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80" y="21600"/>
                    </a:lnTo>
                    <a:lnTo>
                      <a:pt x="205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0" scaled="1"/>
              </a:gradFill>
              <a:ln w="2857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344" name="Group 320"/>
            <p:cNvGrpSpPr>
              <a:grpSpLocks/>
            </p:cNvGrpSpPr>
            <p:nvPr userDrawn="1"/>
          </p:nvGrpSpPr>
          <p:grpSpPr bwMode="auto">
            <a:xfrm>
              <a:off x="155" y="28"/>
              <a:ext cx="5497" cy="768"/>
              <a:chOff x="155" y="28"/>
              <a:chExt cx="5497" cy="768"/>
            </a:xfrm>
          </p:grpSpPr>
          <p:grpSp>
            <p:nvGrpSpPr>
              <p:cNvPr id="1343" name="Group 319"/>
              <p:cNvGrpSpPr>
                <a:grpSpLocks/>
              </p:cNvGrpSpPr>
              <p:nvPr userDrawn="1"/>
            </p:nvGrpSpPr>
            <p:grpSpPr bwMode="auto">
              <a:xfrm>
                <a:off x="155" y="28"/>
                <a:ext cx="5497" cy="768"/>
                <a:chOff x="155" y="28"/>
                <a:chExt cx="5497" cy="768"/>
              </a:xfrm>
            </p:grpSpPr>
            <p:grpSp>
              <p:nvGrpSpPr>
                <p:cNvPr id="1293" name="Group 269"/>
                <p:cNvGrpSpPr>
                  <a:grpSpLocks/>
                </p:cNvGrpSpPr>
                <p:nvPr/>
              </p:nvGrpSpPr>
              <p:grpSpPr bwMode="auto">
                <a:xfrm>
                  <a:off x="155" y="28"/>
                  <a:ext cx="960" cy="768"/>
                  <a:chOff x="192" y="0"/>
                  <a:chExt cx="960" cy="768"/>
                </a:xfrm>
              </p:grpSpPr>
              <p:pic>
                <p:nvPicPr>
                  <p:cNvPr id="1291" name="Picture 267" descr="C:\Documents and Settings\glenna.shaw\My Documents\FTC\challenge\stickit.jpg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17">
                    <a:clrChange>
                      <a:clrFrom>
                        <a:srgbClr val="0D0D0D"/>
                      </a:clrFrom>
                      <a:clrTo>
                        <a:srgbClr val="0D0D0D">
                          <a:alpha val="0"/>
                        </a:srgbClr>
                      </a:clrTo>
                    </a:clrChange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92" y="0"/>
                    <a:ext cx="960" cy="768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267" name="Rectangle 243"/>
                  <p:cNvSpPr>
                    <a:spLocks noChangeArrowheads="1"/>
                  </p:cNvSpPr>
                  <p:nvPr/>
                </p:nvSpPr>
                <p:spPr bwMode="auto">
                  <a:xfrm>
                    <a:off x="240" y="144"/>
                    <a:ext cx="864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r>
                      <a:rPr lang="en-US" b="1">
                        <a:solidFill>
                          <a:schemeClr val="bg2"/>
                        </a:solidFill>
                        <a:latin typeface="Tahoma" pitchFamily="34" charset="0"/>
                      </a:rPr>
                      <a:t>Students</a:t>
                    </a:r>
                  </a:p>
                </p:txBody>
              </p:sp>
            </p:grpSp>
            <p:grpSp>
              <p:nvGrpSpPr>
                <p:cNvPr id="1294" name="Group 270"/>
                <p:cNvGrpSpPr>
                  <a:grpSpLocks/>
                </p:cNvGrpSpPr>
                <p:nvPr/>
              </p:nvGrpSpPr>
              <p:grpSpPr bwMode="auto">
                <a:xfrm>
                  <a:off x="4692" y="28"/>
                  <a:ext cx="960" cy="768"/>
                  <a:chOff x="192" y="0"/>
                  <a:chExt cx="960" cy="768"/>
                </a:xfrm>
              </p:grpSpPr>
              <p:pic>
                <p:nvPicPr>
                  <p:cNvPr id="1295" name="Picture 271" descr="C:\Documents and Settings\glenna.shaw\My Documents\FTC\challenge\stickit.jpg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17">
                    <a:clrChange>
                      <a:clrFrom>
                        <a:srgbClr val="0D0D0D"/>
                      </a:clrFrom>
                      <a:clrTo>
                        <a:srgbClr val="0D0D0D">
                          <a:alpha val="0"/>
                        </a:srgbClr>
                      </a:clrTo>
                    </a:clrChange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92" y="0"/>
                    <a:ext cx="960" cy="768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296" name="Rectangle 272"/>
                  <p:cNvSpPr>
                    <a:spLocks noChangeArrowheads="1"/>
                  </p:cNvSpPr>
                  <p:nvPr/>
                </p:nvSpPr>
                <p:spPr bwMode="auto">
                  <a:xfrm>
                    <a:off x="240" y="144"/>
                    <a:ext cx="864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r>
                      <a:rPr lang="en-US" b="1">
                        <a:solidFill>
                          <a:schemeClr val="bg2"/>
                        </a:solidFill>
                        <a:latin typeface="Tahoma" pitchFamily="34" charset="0"/>
                      </a:rPr>
                      <a:t>Teachers</a:t>
                    </a:r>
                  </a:p>
                </p:txBody>
              </p:sp>
            </p:grpSp>
          </p:grpSp>
          <p:sp>
            <p:nvSpPr>
              <p:cNvPr id="1299" name="AutoShape 275">
                <a:hlinkClick r:id="rId18" action="ppaction://hlinksldjump"/>
              </p:cNvPr>
              <p:cNvSpPr>
                <a:spLocks noChangeArrowheads="1"/>
              </p:cNvSpPr>
              <p:nvPr/>
            </p:nvSpPr>
            <p:spPr bwMode="auto">
              <a:xfrm rot="5400000">
                <a:off x="2784" y="118"/>
                <a:ext cx="192" cy="1152"/>
              </a:xfrm>
              <a:prstGeom prst="can">
                <a:avLst>
                  <a:gd name="adj" fmla="val 74111"/>
                </a:avLst>
              </a:prstGeom>
              <a:solidFill>
                <a:schemeClr val="tx1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r>
                  <a:rPr lang="en-US" sz="1400" b="1">
                    <a:solidFill>
                      <a:schemeClr val="bg1"/>
                    </a:solidFill>
                    <a:latin typeface="Arial" pitchFamily="34" charset="0"/>
                  </a:rPr>
                  <a:t>Game Board</a:t>
                </a:r>
              </a:p>
            </p:txBody>
          </p:sp>
        </p:grpSp>
        <p:grpSp>
          <p:nvGrpSpPr>
            <p:cNvPr id="1304" name="Group 280"/>
            <p:cNvGrpSpPr>
              <a:grpSpLocks/>
            </p:cNvGrpSpPr>
            <p:nvPr/>
          </p:nvGrpSpPr>
          <p:grpSpPr bwMode="auto">
            <a:xfrm>
              <a:off x="1296" y="48"/>
              <a:ext cx="3283" cy="86"/>
              <a:chOff x="1296" y="48"/>
              <a:chExt cx="3283" cy="86"/>
            </a:xfrm>
          </p:grpSpPr>
          <p:sp>
            <p:nvSpPr>
              <p:cNvPr id="1302" name="Oval 278"/>
              <p:cNvSpPr>
                <a:spLocks noChangeAspect="1" noChangeArrowheads="1"/>
              </p:cNvSpPr>
              <p:nvPr userDrawn="1"/>
            </p:nvSpPr>
            <p:spPr bwMode="auto">
              <a:xfrm>
                <a:off x="1296" y="48"/>
                <a:ext cx="86" cy="86"/>
              </a:xfrm>
              <a:prstGeom prst="ellipse">
                <a:avLst/>
              </a:prstGeom>
              <a:solidFill>
                <a:srgbClr val="FF0000"/>
              </a:solidFill>
              <a:ln w="9525">
                <a:round/>
                <a:headEnd/>
                <a:tailEnd/>
              </a:ln>
              <a:effectLst/>
              <a:scene3d>
                <a:camera prst="legacyPerspectiveBottomLeft"/>
                <a:lightRig rig="legacyFlat3" dir="t"/>
              </a:scene3d>
              <a:sp3d extrusionH="227000" prstMaterial="legacyMatte">
                <a:bevelT w="13500" h="13500" prst="angle"/>
                <a:bevelB w="13500" h="13500" prst="angle"/>
                <a:extrusionClr>
                  <a:srgbClr val="FF00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303" name="Oval 279"/>
              <p:cNvSpPr>
                <a:spLocks noChangeAspect="1" noChangeArrowheads="1"/>
              </p:cNvSpPr>
              <p:nvPr userDrawn="1"/>
            </p:nvSpPr>
            <p:spPr bwMode="auto">
              <a:xfrm>
                <a:off x="4493" y="48"/>
                <a:ext cx="86" cy="86"/>
              </a:xfrm>
              <a:prstGeom prst="ellipse">
                <a:avLst/>
              </a:prstGeom>
              <a:solidFill>
                <a:srgbClr val="FF0000"/>
              </a:solidFill>
              <a:ln w="9525">
                <a:round/>
                <a:headEnd/>
                <a:tailEnd/>
              </a:ln>
              <a:effectLst/>
              <a:scene3d>
                <a:camera prst="legacyPerspectiveBottomLeft"/>
                <a:lightRig rig="legacyFlat3" dir="t"/>
              </a:scene3d>
              <a:sp3d extrusionH="227000" prstMaterial="legacyMatte">
                <a:bevelT w="13500" h="13500" prst="angle"/>
                <a:bevelB w="13500" h="13500" prst="angle"/>
                <a:extrusionClr>
                  <a:srgbClr val="FF00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</p:grpSp>
      </p:grpSp>
    </p:spTree>
    <p:controls>
      <p:control spid="1297" name="TextBox2" r:id="rId14" imgW="1324080" imgH="304920"/>
      <p:control spid="1268" name="TextBox1" r:id="rId15" imgW="1324080" imgH="304920"/>
    </p:controls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65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utoUpdateAnimBg="0"/>
      <p:bldP spid="1027" grpId="0" build="p" autoUpdateAnimBg="0" advAuto="0">
        <p:tmplLst>
          <p:tmpl lvl="1">
            <p:tnLst>
              <p:par>
                <p:cTn presetID="1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Top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3600" b="1" i="1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 i="1">
          <a:solidFill>
            <a:schemeClr val="bg1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 b="1" i="1">
          <a:solidFill>
            <a:schemeClr val="bg1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 b="1" i="1">
          <a:solidFill>
            <a:schemeClr val="bg1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 b="1" i="1">
          <a:solidFill>
            <a:schemeClr val="bg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 i="1">
          <a:solidFill>
            <a:schemeClr val="bg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 i="1">
          <a:solidFill>
            <a:schemeClr val="bg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 i="1">
          <a:solidFill>
            <a:schemeClr val="bg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 i="1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3600" b="1">
          <a:solidFill>
            <a:srgbClr val="FFFF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bg1"/>
          </a:solidFill>
          <a:latin typeface="Arial Rounded MT Bold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defRPr sz="2400">
          <a:solidFill>
            <a:schemeClr val="bg1"/>
          </a:solidFill>
          <a:latin typeface="Arial Rounded MT Bold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Arial Rounded MT Bold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Arial Rounded MT Bold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Arial Rounded MT Bold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Arial Rounded MT Bold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Arial Rounded MT Bold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Arial Rounded MT Bold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2.wav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0.xml"/><Relationship Id="rId18" Type="http://schemas.openxmlformats.org/officeDocument/2006/relationships/slide" Target="slide11.xml"/><Relationship Id="rId26" Type="http://schemas.openxmlformats.org/officeDocument/2006/relationships/slide" Target="slide27.xml"/><Relationship Id="rId3" Type="http://schemas.openxmlformats.org/officeDocument/2006/relationships/slide" Target="slide8.xml"/><Relationship Id="rId21" Type="http://schemas.openxmlformats.org/officeDocument/2006/relationships/slide" Target="slide26.xml"/><Relationship Id="rId7" Type="http://schemas.openxmlformats.org/officeDocument/2006/relationships/slide" Target="slide4.xml"/><Relationship Id="rId12" Type="http://schemas.openxmlformats.org/officeDocument/2006/relationships/slide" Target="slide5.xml"/><Relationship Id="rId17" Type="http://schemas.openxmlformats.org/officeDocument/2006/relationships/slide" Target="slide6.xml"/><Relationship Id="rId25" Type="http://schemas.openxmlformats.org/officeDocument/2006/relationships/slide" Target="slide22.xml"/><Relationship Id="rId2" Type="http://schemas.openxmlformats.org/officeDocument/2006/relationships/slide" Target="slide3.xml"/><Relationship Id="rId16" Type="http://schemas.openxmlformats.org/officeDocument/2006/relationships/slide" Target="slide25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3.xml"/><Relationship Id="rId11" Type="http://schemas.openxmlformats.org/officeDocument/2006/relationships/slide" Target="slide24.xml"/><Relationship Id="rId24" Type="http://schemas.openxmlformats.org/officeDocument/2006/relationships/slide" Target="slide17.xml"/><Relationship Id="rId5" Type="http://schemas.openxmlformats.org/officeDocument/2006/relationships/slide" Target="slide18.xml"/><Relationship Id="rId15" Type="http://schemas.openxmlformats.org/officeDocument/2006/relationships/slide" Target="slide20.xml"/><Relationship Id="rId23" Type="http://schemas.openxmlformats.org/officeDocument/2006/relationships/slide" Target="slide12.xml"/><Relationship Id="rId10" Type="http://schemas.openxmlformats.org/officeDocument/2006/relationships/slide" Target="slide19.xml"/><Relationship Id="rId19" Type="http://schemas.openxmlformats.org/officeDocument/2006/relationships/slide" Target="slide16.xml"/><Relationship Id="rId4" Type="http://schemas.openxmlformats.org/officeDocument/2006/relationships/slide" Target="slide13.xml"/><Relationship Id="rId9" Type="http://schemas.openxmlformats.org/officeDocument/2006/relationships/slide" Target="slide14.xml"/><Relationship Id="rId14" Type="http://schemas.openxmlformats.org/officeDocument/2006/relationships/slide" Target="slide15.xml"/><Relationship Id="rId22" Type="http://schemas.openxmlformats.org/officeDocument/2006/relationships/slide" Target="slide7.xml"/><Relationship Id="rId27" Type="http://schemas.openxmlformats.org/officeDocument/2006/relationships/slide" Target="slide2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5" name="Rectangle 3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569660"/>
          </a:xfrm>
        </p:spPr>
        <p:txBody>
          <a:bodyPr/>
          <a:lstStyle/>
          <a:p>
            <a:r>
              <a:rPr lang="en-US" dirty="0"/>
              <a:t>Chalkboard Challenge</a:t>
            </a:r>
            <a:br>
              <a:rPr lang="en-US" dirty="0"/>
            </a:br>
            <a:r>
              <a:rPr lang="en-US" dirty="0" smtClean="0"/>
              <a:t>Place Value Game</a:t>
            </a:r>
            <a:endParaRPr lang="en-US" dirty="0"/>
          </a:p>
        </p:txBody>
      </p:sp>
      <p:sp>
        <p:nvSpPr>
          <p:cNvPr id="2086" name="Rectangle 3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Second </a:t>
            </a:r>
            <a:r>
              <a:rPr lang="en-US" dirty="0"/>
              <a:t>Grade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alk writ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alkboard music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5" grpId="0" autoUpdateAnimBg="0"/>
      <p:bldP spid="2086" grpId="0" build="p" autoUpdateAnimBg="0" advAuto="100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338" y="1525588"/>
            <a:ext cx="8064500" cy="4799012"/>
          </a:xfrm>
          <a:ln>
            <a:solidFill>
              <a:schemeClr val="bg2"/>
            </a:solidFill>
          </a:ln>
        </p:spPr>
        <p:txBody>
          <a:bodyPr/>
          <a:lstStyle/>
          <a:p>
            <a:pPr algn="ctr"/>
            <a:r>
              <a:rPr lang="en-US" dirty="0" smtClean="0"/>
              <a:t>What is the underlined Value?</a:t>
            </a:r>
          </a:p>
          <a:p>
            <a:pPr algn="ctr"/>
            <a:r>
              <a:rPr lang="en-US" sz="5400" dirty="0" smtClean="0"/>
              <a:t>3</a:t>
            </a:r>
            <a:r>
              <a:rPr lang="en-US" sz="5400" u="sng" dirty="0" smtClean="0"/>
              <a:t>2</a:t>
            </a:r>
            <a:r>
              <a:rPr lang="en-US" sz="5400" dirty="0" smtClean="0"/>
              <a:t>1</a:t>
            </a:r>
            <a:endParaRPr lang="en-US" sz="5400" dirty="0"/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533400" y="1676400"/>
            <a:ext cx="8070850" cy="479901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marL="342900" indent="-342900">
              <a:spcBef>
                <a:spcPct val="20000"/>
              </a:spcBef>
            </a:pPr>
            <a:r>
              <a:rPr lang="en-US" sz="20000" b="1">
                <a:solidFill>
                  <a:srgbClr val="FFFF00"/>
                </a:solidFill>
                <a:latin typeface="Arial" pitchFamily="34" charset="0"/>
              </a:rPr>
              <a:t>300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title"/>
          </p:nvPr>
        </p:nvSpPr>
        <p:spPr>
          <a:xfrm>
            <a:off x="1981200" y="76200"/>
            <a:ext cx="5334000" cy="584775"/>
          </a:xfrm>
        </p:spPr>
        <p:txBody>
          <a:bodyPr/>
          <a:lstStyle/>
          <a:p>
            <a:r>
              <a:rPr lang="en-US" sz="3200" dirty="0" smtClean="0"/>
              <a:t>Underlined Value </a:t>
            </a:r>
            <a:r>
              <a:rPr lang="en-US" sz="3200" dirty="0"/>
              <a:t>for 300</a:t>
            </a:r>
          </a:p>
        </p:txBody>
      </p:sp>
    </p:spTree>
  </p:cSld>
  <p:clrMapOvr>
    <a:masterClrMapping/>
  </p:clrMapOvr>
  <p:transition>
    <p:cut thruBlk="1"/>
    <p:sndAc>
      <p:stSnd>
        <p:snd r:embed="rId2" name="school alarm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animBg="1" autoUpdateAnimBg="0"/>
      <p:bldP spid="51204" grpId="0" animBg="1"/>
      <p:bldP spid="51206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338" y="1525588"/>
            <a:ext cx="8064500" cy="4799012"/>
          </a:xfrm>
          <a:ln>
            <a:solidFill>
              <a:schemeClr val="bg2"/>
            </a:solidFill>
          </a:ln>
        </p:spPr>
        <p:txBody>
          <a:bodyPr/>
          <a:lstStyle/>
          <a:p>
            <a:pPr algn="ctr"/>
            <a:r>
              <a:rPr lang="en-US" dirty="0" smtClean="0"/>
              <a:t>What is the underlined Value?</a:t>
            </a:r>
          </a:p>
          <a:p>
            <a:pPr algn="ctr"/>
            <a:r>
              <a:rPr lang="en-US" sz="5400" dirty="0" smtClean="0"/>
              <a:t>8</a:t>
            </a:r>
            <a:r>
              <a:rPr lang="en-US" sz="5400" u="sng" dirty="0" smtClean="0"/>
              <a:t>6</a:t>
            </a:r>
            <a:r>
              <a:rPr lang="en-US" sz="5400" dirty="0" smtClean="0"/>
              <a:t>6</a:t>
            </a:r>
            <a:endParaRPr lang="en-US" sz="5400" dirty="0"/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533400" y="1524000"/>
            <a:ext cx="8070850" cy="479901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marL="342900" indent="-342900">
              <a:spcBef>
                <a:spcPct val="20000"/>
              </a:spcBef>
            </a:pPr>
            <a:r>
              <a:rPr lang="en-US" sz="20000" b="1">
                <a:solidFill>
                  <a:srgbClr val="FFFF00"/>
                </a:solidFill>
                <a:latin typeface="Arial" pitchFamily="34" charset="0"/>
              </a:rPr>
              <a:t>400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title"/>
          </p:nvPr>
        </p:nvSpPr>
        <p:spPr>
          <a:xfrm>
            <a:off x="1981200" y="76200"/>
            <a:ext cx="5334000" cy="584775"/>
          </a:xfrm>
        </p:spPr>
        <p:txBody>
          <a:bodyPr/>
          <a:lstStyle/>
          <a:p>
            <a:r>
              <a:rPr lang="en-US" sz="3200" dirty="0" smtClean="0"/>
              <a:t>Underlined Value </a:t>
            </a:r>
            <a:r>
              <a:rPr lang="en-US" sz="3200" dirty="0"/>
              <a:t>for 400</a:t>
            </a:r>
          </a:p>
        </p:txBody>
      </p:sp>
    </p:spTree>
  </p:cSld>
  <p:clrMapOvr>
    <a:masterClrMapping/>
  </p:clrMapOvr>
  <p:transition>
    <p:cut thruBlk="1"/>
    <p:sndAc>
      <p:stSnd>
        <p:snd r:embed="rId2" name="school alarm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animBg="1" autoUpdateAnimBg="0"/>
      <p:bldP spid="52228" grpId="0" animBg="1"/>
      <p:bldP spid="52230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338" y="1525588"/>
            <a:ext cx="8064500" cy="4799012"/>
          </a:xfrm>
          <a:ln>
            <a:solidFill>
              <a:schemeClr val="bg2"/>
            </a:solidFill>
          </a:ln>
        </p:spPr>
        <p:txBody>
          <a:bodyPr/>
          <a:lstStyle/>
          <a:p>
            <a:pPr algn="ctr"/>
            <a:r>
              <a:rPr lang="en-US" dirty="0" smtClean="0"/>
              <a:t>What is the underlined Value?</a:t>
            </a:r>
          </a:p>
          <a:p>
            <a:pPr algn="ctr"/>
            <a:r>
              <a:rPr lang="en-US" sz="5400" u="sng" dirty="0" smtClean="0"/>
              <a:t>7</a:t>
            </a:r>
            <a:r>
              <a:rPr lang="en-US" sz="5400" dirty="0" smtClean="0"/>
              <a:t>34</a:t>
            </a:r>
            <a:endParaRPr lang="en-US" sz="5400" dirty="0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533400" y="1600200"/>
            <a:ext cx="8070850" cy="479901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marL="342900" indent="-342900">
              <a:spcBef>
                <a:spcPct val="20000"/>
              </a:spcBef>
            </a:pPr>
            <a:r>
              <a:rPr lang="en-US" sz="20000" b="1">
                <a:solidFill>
                  <a:srgbClr val="FFFF00"/>
                </a:solidFill>
                <a:latin typeface="Arial" pitchFamily="34" charset="0"/>
              </a:rPr>
              <a:t>500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title"/>
          </p:nvPr>
        </p:nvSpPr>
        <p:spPr>
          <a:xfrm>
            <a:off x="1981200" y="76200"/>
            <a:ext cx="5334000" cy="584775"/>
          </a:xfrm>
        </p:spPr>
        <p:txBody>
          <a:bodyPr/>
          <a:lstStyle/>
          <a:p>
            <a:r>
              <a:rPr lang="en-US" sz="3200" dirty="0" smtClean="0"/>
              <a:t>Underlined Value </a:t>
            </a:r>
            <a:r>
              <a:rPr lang="en-US" sz="3200" dirty="0"/>
              <a:t>for 500</a:t>
            </a:r>
          </a:p>
        </p:txBody>
      </p:sp>
    </p:spTree>
  </p:cSld>
  <p:clrMapOvr>
    <a:masterClrMapping/>
  </p:clrMapOvr>
  <p:transition>
    <p:cut thruBlk="1"/>
    <p:sndAc>
      <p:stSnd>
        <p:snd r:embed="rId2" name="school alarm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animBg="1" autoUpdateAnimBg="0"/>
      <p:bldP spid="53252" grpId="0" animBg="1"/>
      <p:bldP spid="53254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338" y="1525588"/>
            <a:ext cx="8064500" cy="4799012"/>
          </a:xfrm>
          <a:ln>
            <a:solidFill>
              <a:schemeClr val="bg2"/>
            </a:solidFill>
          </a:ln>
        </p:spPr>
        <p:txBody>
          <a:bodyPr/>
          <a:lstStyle/>
          <a:p>
            <a:pPr algn="ctr"/>
            <a:r>
              <a:rPr lang="en-US" dirty="0" smtClean="0"/>
              <a:t>What is the number written in words?</a:t>
            </a:r>
          </a:p>
          <a:p>
            <a:pPr algn="ctr"/>
            <a:endParaRPr lang="en-US" dirty="0"/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title"/>
          </p:nvPr>
        </p:nvSpPr>
        <p:spPr>
          <a:xfrm>
            <a:off x="1981200" y="76200"/>
            <a:ext cx="5334000" cy="584775"/>
          </a:xfrm>
        </p:spPr>
        <p:txBody>
          <a:bodyPr/>
          <a:lstStyle/>
          <a:p>
            <a:r>
              <a:rPr lang="en-US" sz="3200" dirty="0" smtClean="0"/>
              <a:t>Base Ten Blocks </a:t>
            </a:r>
            <a:r>
              <a:rPr lang="en-US" sz="3200" dirty="0"/>
              <a:t>for 100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4267200" y="4495800"/>
            <a:ext cx="914400" cy="914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33400" y="1600200"/>
            <a:ext cx="8070850" cy="479901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marL="342900" indent="-342900">
              <a:spcBef>
                <a:spcPct val="20000"/>
              </a:spcBef>
            </a:pPr>
            <a:r>
              <a:rPr lang="en-US" sz="20000" b="1" dirty="0">
                <a:solidFill>
                  <a:srgbClr val="FFFF00"/>
                </a:solidFill>
                <a:latin typeface="Arial" pitchFamily="34" charset="0"/>
              </a:rPr>
              <a:t>100</a:t>
            </a:r>
          </a:p>
        </p:txBody>
      </p:sp>
    </p:spTree>
  </p:cSld>
  <p:clrMapOvr>
    <a:masterClrMapping/>
  </p:clrMapOvr>
  <p:transition>
    <p:cut thruBlk="1"/>
    <p:sndAc>
      <p:stSnd>
        <p:snd r:embed="rId2" name="school alarm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animBg="1" autoUpdateAnimBg="0"/>
      <p:bldP spid="54278" grpId="0" autoUpdateAnimBg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338" y="1525588"/>
            <a:ext cx="8064500" cy="4799012"/>
          </a:xfrm>
          <a:ln>
            <a:solidFill>
              <a:schemeClr val="bg2"/>
            </a:solidFill>
          </a:ln>
        </p:spPr>
        <p:txBody>
          <a:bodyPr/>
          <a:lstStyle/>
          <a:p>
            <a:pPr algn="ctr"/>
            <a:r>
              <a:rPr lang="en-US" dirty="0" smtClean="0"/>
              <a:t>What is the number written in words?</a:t>
            </a:r>
          </a:p>
          <a:p>
            <a:pPr algn="ctr"/>
            <a:endParaRPr lang="en-US" dirty="0"/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title"/>
          </p:nvPr>
        </p:nvSpPr>
        <p:spPr>
          <a:xfrm>
            <a:off x="1981200" y="76200"/>
            <a:ext cx="5334000" cy="584775"/>
          </a:xfrm>
        </p:spPr>
        <p:txBody>
          <a:bodyPr/>
          <a:lstStyle/>
          <a:p>
            <a:r>
              <a:rPr lang="en-US" sz="3200" dirty="0" smtClean="0"/>
              <a:t>Base Ten Blocks </a:t>
            </a:r>
            <a:r>
              <a:rPr lang="en-US" sz="3200" dirty="0"/>
              <a:t>for 200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2057400" y="4419600"/>
            <a:ext cx="914400" cy="914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505200" y="4343400"/>
            <a:ext cx="152400" cy="91440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86200" y="4343400"/>
            <a:ext cx="152400" cy="91440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533400" y="1447800"/>
            <a:ext cx="8070850" cy="479901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marL="342900" indent="-342900">
              <a:spcBef>
                <a:spcPct val="20000"/>
              </a:spcBef>
            </a:pPr>
            <a:r>
              <a:rPr lang="en-US" sz="20000" b="1" dirty="0">
                <a:solidFill>
                  <a:srgbClr val="FFFF00"/>
                </a:solidFill>
                <a:latin typeface="Arial" pitchFamily="34" charset="0"/>
              </a:rPr>
              <a:t>200</a:t>
            </a:r>
          </a:p>
        </p:txBody>
      </p:sp>
    </p:spTree>
  </p:cSld>
  <p:clrMapOvr>
    <a:masterClrMapping/>
  </p:clrMapOvr>
  <p:transition>
    <p:cut thruBlk="1"/>
    <p:sndAc>
      <p:stSnd>
        <p:snd r:embed="rId2" name="school alarm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animBg="1" autoUpdateAnimBg="0"/>
      <p:bldP spid="55302" grpId="0" autoUpdateAnimBg="0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338" y="1525588"/>
            <a:ext cx="8064500" cy="4799012"/>
          </a:xfrm>
          <a:ln>
            <a:solidFill>
              <a:schemeClr val="bg2"/>
            </a:solidFill>
          </a:ln>
        </p:spPr>
        <p:txBody>
          <a:bodyPr/>
          <a:lstStyle/>
          <a:p>
            <a:pPr algn="ctr"/>
            <a:r>
              <a:rPr lang="en-US" dirty="0" smtClean="0"/>
              <a:t>What is the number written in words?</a:t>
            </a:r>
          </a:p>
          <a:p>
            <a:pPr algn="ctr"/>
            <a:endParaRPr lang="en-US" dirty="0"/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title"/>
          </p:nvPr>
        </p:nvSpPr>
        <p:spPr>
          <a:xfrm>
            <a:off x="1981200" y="76200"/>
            <a:ext cx="5334000" cy="584775"/>
          </a:xfrm>
        </p:spPr>
        <p:txBody>
          <a:bodyPr/>
          <a:lstStyle/>
          <a:p>
            <a:r>
              <a:rPr lang="en-US" sz="3200" dirty="0" smtClean="0"/>
              <a:t>Base Ten Blocks </a:t>
            </a:r>
            <a:r>
              <a:rPr lang="en-US" sz="3200" dirty="0"/>
              <a:t>for 300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2057400" y="4419600"/>
            <a:ext cx="914400" cy="914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276600" y="4419600"/>
            <a:ext cx="914400" cy="914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495800" y="4419600"/>
            <a:ext cx="152400" cy="91440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334000" y="4572000"/>
            <a:ext cx="152400" cy="15240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791200" y="4876800"/>
            <a:ext cx="152400" cy="15240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6019800" y="4572000"/>
            <a:ext cx="152400" cy="15240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57200" y="1447800"/>
            <a:ext cx="8070850" cy="479901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marL="342900" indent="-342900">
              <a:spcBef>
                <a:spcPct val="20000"/>
              </a:spcBef>
            </a:pPr>
            <a:r>
              <a:rPr lang="en-US" sz="20000" b="1">
                <a:solidFill>
                  <a:srgbClr val="FFFF00"/>
                </a:solidFill>
                <a:latin typeface="Arial" pitchFamily="34" charset="0"/>
              </a:rPr>
              <a:t>300</a:t>
            </a:r>
          </a:p>
        </p:txBody>
      </p:sp>
    </p:spTree>
  </p:cSld>
  <p:clrMapOvr>
    <a:masterClrMapping/>
  </p:clrMapOvr>
  <p:transition>
    <p:cut thruBlk="1"/>
    <p:sndAc>
      <p:stSnd>
        <p:snd r:embed="rId2" name="school alarm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5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animBg="1" autoUpdateAnimBg="0"/>
      <p:bldP spid="56326" grpId="0" autoUpdateAnimBg="0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338" y="1525588"/>
            <a:ext cx="8064500" cy="4799012"/>
          </a:xfrm>
          <a:ln>
            <a:solidFill>
              <a:schemeClr val="bg2"/>
            </a:solidFill>
          </a:ln>
        </p:spPr>
        <p:txBody>
          <a:bodyPr/>
          <a:lstStyle/>
          <a:p>
            <a:pPr algn="ctr"/>
            <a:r>
              <a:rPr lang="en-US" dirty="0" smtClean="0"/>
              <a:t>What is this number written in words?</a:t>
            </a:r>
          </a:p>
          <a:p>
            <a:pPr algn="ctr"/>
            <a:endParaRPr lang="en-US" dirty="0"/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title"/>
          </p:nvPr>
        </p:nvSpPr>
        <p:spPr>
          <a:xfrm>
            <a:off x="1981200" y="76200"/>
            <a:ext cx="5334000" cy="584775"/>
          </a:xfrm>
        </p:spPr>
        <p:txBody>
          <a:bodyPr/>
          <a:lstStyle/>
          <a:p>
            <a:r>
              <a:rPr lang="en-US" sz="3200" dirty="0" smtClean="0"/>
              <a:t>Base Ten Blocks </a:t>
            </a:r>
            <a:r>
              <a:rPr lang="en-US" sz="3200" dirty="0"/>
              <a:t>for 400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1143000" y="4419600"/>
            <a:ext cx="914400" cy="914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905000" y="4572000"/>
            <a:ext cx="914400" cy="914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514600" y="4191000"/>
            <a:ext cx="914400" cy="914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276600" y="4495800"/>
            <a:ext cx="914400" cy="914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4495800" y="4419600"/>
            <a:ext cx="152400" cy="91440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648200" y="4572000"/>
            <a:ext cx="152400" cy="91440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800600" y="4724400"/>
            <a:ext cx="152400" cy="91440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019800" y="4572000"/>
            <a:ext cx="152400" cy="15240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533400" y="1600200"/>
            <a:ext cx="8070850" cy="479901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marL="342900" indent="-342900">
              <a:spcBef>
                <a:spcPct val="20000"/>
              </a:spcBef>
            </a:pPr>
            <a:r>
              <a:rPr lang="en-US" sz="20000" b="1" dirty="0">
                <a:solidFill>
                  <a:srgbClr val="FFFF00"/>
                </a:solidFill>
                <a:latin typeface="Arial" pitchFamily="34" charset="0"/>
              </a:rPr>
              <a:t>400</a:t>
            </a:r>
          </a:p>
        </p:txBody>
      </p:sp>
    </p:spTree>
  </p:cSld>
  <p:clrMapOvr>
    <a:masterClrMapping/>
  </p:clrMapOvr>
  <p:transition>
    <p:cut thruBlk="1"/>
    <p:sndAc>
      <p:stSnd>
        <p:snd r:embed="rId2" name="school alarm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animBg="1" autoUpdateAnimBg="0"/>
      <p:bldP spid="57350" grpId="0" autoUpdateAnimBg="0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338" y="1525588"/>
            <a:ext cx="8064500" cy="4799012"/>
          </a:xfrm>
          <a:ln>
            <a:solidFill>
              <a:schemeClr val="bg2"/>
            </a:solidFill>
          </a:ln>
        </p:spPr>
        <p:txBody>
          <a:bodyPr/>
          <a:lstStyle/>
          <a:p>
            <a:pPr algn="ctr"/>
            <a:r>
              <a:rPr lang="en-US" dirty="0" smtClean="0"/>
              <a:t>What is this number written in words?</a:t>
            </a:r>
          </a:p>
          <a:p>
            <a:pPr algn="ctr"/>
            <a:endParaRPr lang="en-US" dirty="0"/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title"/>
          </p:nvPr>
        </p:nvSpPr>
        <p:spPr>
          <a:xfrm>
            <a:off x="1981200" y="76200"/>
            <a:ext cx="5334000" cy="584775"/>
          </a:xfrm>
        </p:spPr>
        <p:txBody>
          <a:bodyPr/>
          <a:lstStyle/>
          <a:p>
            <a:r>
              <a:rPr lang="en-US" sz="3200" dirty="0" smtClean="0"/>
              <a:t>Base Ten Blocks </a:t>
            </a:r>
            <a:r>
              <a:rPr lang="en-US" sz="3200" dirty="0"/>
              <a:t>for 500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1066800" y="4343400"/>
            <a:ext cx="914400" cy="914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371600" y="4572000"/>
            <a:ext cx="914400" cy="914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905000" y="4724400"/>
            <a:ext cx="914400" cy="914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362200" y="5029200"/>
            <a:ext cx="914400" cy="914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895600" y="5105400"/>
            <a:ext cx="914400" cy="914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334000" y="4648200"/>
            <a:ext cx="152400" cy="15240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172200" y="4724400"/>
            <a:ext cx="152400" cy="15240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324600" y="4419600"/>
            <a:ext cx="152400" cy="15240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486400" y="5715000"/>
            <a:ext cx="152400" cy="15240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6019800" y="5334000"/>
            <a:ext cx="152400" cy="15240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6781800" y="5334000"/>
            <a:ext cx="152400" cy="15240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533400" y="1447800"/>
            <a:ext cx="8070850" cy="479901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marL="342900" indent="-342900">
              <a:spcBef>
                <a:spcPct val="20000"/>
              </a:spcBef>
            </a:pPr>
            <a:r>
              <a:rPr lang="en-US" sz="20000" b="1" dirty="0">
                <a:solidFill>
                  <a:srgbClr val="FFFF00"/>
                </a:solidFill>
                <a:latin typeface="Arial" pitchFamily="34" charset="0"/>
              </a:rPr>
              <a:t>500</a:t>
            </a:r>
          </a:p>
        </p:txBody>
      </p:sp>
    </p:spTree>
  </p:cSld>
  <p:clrMapOvr>
    <a:masterClrMapping/>
  </p:clrMapOvr>
  <p:transition>
    <p:cut thruBlk="1"/>
    <p:sndAc>
      <p:stSnd>
        <p:snd r:embed="rId2" name="school alarm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58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animBg="1" autoUpdateAnimBg="0"/>
      <p:bldP spid="58374" grpId="0" autoUpdateAnimBg="0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338" y="1525588"/>
            <a:ext cx="8064500" cy="4799012"/>
          </a:xfrm>
          <a:ln>
            <a:solidFill>
              <a:schemeClr val="bg2"/>
            </a:solidFill>
          </a:ln>
        </p:spPr>
        <p:txBody>
          <a:bodyPr/>
          <a:lstStyle/>
          <a:p>
            <a:pPr algn="ctr"/>
            <a:r>
              <a:rPr lang="en-US" dirty="0" smtClean="0"/>
              <a:t>I have 6 tens and 3 ones.</a:t>
            </a:r>
          </a:p>
          <a:p>
            <a:pPr algn="ctr"/>
            <a:r>
              <a:rPr lang="en-US" dirty="0" smtClean="0"/>
              <a:t>What number am I?</a:t>
            </a:r>
            <a:endParaRPr lang="en-US" dirty="0"/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609600" y="1524000"/>
            <a:ext cx="8070850" cy="479901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marL="342900" indent="-342900">
              <a:spcBef>
                <a:spcPct val="20000"/>
              </a:spcBef>
            </a:pPr>
            <a:r>
              <a:rPr lang="en-US" sz="20000" b="1" dirty="0">
                <a:solidFill>
                  <a:srgbClr val="FFFF00"/>
                </a:solidFill>
                <a:latin typeface="Arial" pitchFamily="34" charset="0"/>
              </a:rPr>
              <a:t>100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title"/>
          </p:nvPr>
        </p:nvSpPr>
        <p:spPr>
          <a:xfrm>
            <a:off x="1981200" y="76200"/>
            <a:ext cx="5334000" cy="584775"/>
          </a:xfrm>
        </p:spPr>
        <p:txBody>
          <a:bodyPr/>
          <a:lstStyle/>
          <a:p>
            <a:r>
              <a:rPr lang="en-US" sz="3200" dirty="0" smtClean="0"/>
              <a:t>Mystery Number </a:t>
            </a:r>
            <a:r>
              <a:rPr lang="en-US" sz="3200" dirty="0"/>
              <a:t>for 100</a:t>
            </a:r>
          </a:p>
        </p:txBody>
      </p:sp>
    </p:spTree>
  </p:cSld>
  <p:clrMapOvr>
    <a:masterClrMapping/>
  </p:clrMapOvr>
  <p:transition>
    <p:cut thruBlk="1"/>
    <p:sndAc>
      <p:stSnd>
        <p:snd r:embed="rId2" name="school alarm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animBg="1" autoUpdateAnimBg="0"/>
      <p:bldP spid="59396" grpId="0" animBg="1"/>
      <p:bldP spid="59398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338" y="1525588"/>
            <a:ext cx="8064500" cy="4799012"/>
          </a:xfrm>
          <a:ln>
            <a:solidFill>
              <a:schemeClr val="bg2"/>
            </a:solidFill>
          </a:ln>
        </p:spPr>
        <p:txBody>
          <a:bodyPr/>
          <a:lstStyle/>
          <a:p>
            <a:pPr algn="ctr"/>
            <a:r>
              <a:rPr lang="en-US" dirty="0" smtClean="0"/>
              <a:t>I have 1 hundred, 4 tens, and 7 ones. What number am I?</a:t>
            </a:r>
            <a:endParaRPr lang="en-US" dirty="0"/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533400" y="1447800"/>
            <a:ext cx="8070850" cy="479901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marL="342900" indent="-342900">
              <a:spcBef>
                <a:spcPct val="20000"/>
              </a:spcBef>
            </a:pPr>
            <a:r>
              <a:rPr lang="en-US" sz="20000" b="1">
                <a:solidFill>
                  <a:srgbClr val="FFFF00"/>
                </a:solidFill>
                <a:latin typeface="Arial" pitchFamily="34" charset="0"/>
              </a:rPr>
              <a:t>200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title"/>
          </p:nvPr>
        </p:nvSpPr>
        <p:spPr>
          <a:xfrm>
            <a:off x="1981200" y="76200"/>
            <a:ext cx="5334000" cy="584775"/>
          </a:xfrm>
        </p:spPr>
        <p:txBody>
          <a:bodyPr/>
          <a:lstStyle/>
          <a:p>
            <a:r>
              <a:rPr lang="en-US" sz="3200" dirty="0" smtClean="0"/>
              <a:t>Mystery Number </a:t>
            </a:r>
            <a:r>
              <a:rPr lang="en-US" sz="3200" dirty="0"/>
              <a:t>for 200</a:t>
            </a:r>
          </a:p>
        </p:txBody>
      </p:sp>
    </p:spTree>
  </p:cSld>
  <p:clrMapOvr>
    <a:masterClrMapping/>
  </p:clrMapOvr>
  <p:transition>
    <p:cut thruBlk="1"/>
    <p:sndAc>
      <p:stSnd>
        <p:snd r:embed="rId2" name="school alarm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425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animBg="1" autoUpdateAnimBg="0"/>
      <p:bldP spid="60420" grpId="0" animBg="1" autoUpdateAnimBg="0"/>
      <p:bldP spid="60420" grpId="1" animBg="1"/>
      <p:bldP spid="60422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" name="Text Box 40"/>
          <p:cNvSpPr txBox="1">
            <a:spLocks noChangeArrowheads="1"/>
          </p:cNvSpPr>
          <p:nvPr/>
        </p:nvSpPr>
        <p:spPr bwMode="auto">
          <a:xfrm>
            <a:off x="547688" y="1498600"/>
            <a:ext cx="1593850" cy="423863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Expanded Notation</a:t>
            </a:r>
            <a:endParaRPr lang="en-US" sz="1400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4137" name="Text Box 41"/>
          <p:cNvSpPr txBox="1">
            <a:spLocks noChangeArrowheads="1"/>
          </p:cNvSpPr>
          <p:nvPr/>
        </p:nvSpPr>
        <p:spPr bwMode="auto">
          <a:xfrm>
            <a:off x="2171700" y="1498600"/>
            <a:ext cx="1595438" cy="423863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Underlined Value</a:t>
            </a:r>
            <a:endParaRPr lang="en-US" sz="1400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4138" name="Text Box 42"/>
          <p:cNvSpPr txBox="1">
            <a:spLocks noChangeArrowheads="1"/>
          </p:cNvSpPr>
          <p:nvPr/>
        </p:nvSpPr>
        <p:spPr bwMode="auto">
          <a:xfrm>
            <a:off x="3800475" y="1498600"/>
            <a:ext cx="1592263" cy="423863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Base Ten Blocks</a:t>
            </a:r>
            <a:endParaRPr lang="en-US" sz="1400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4140" name="Text Box 44"/>
          <p:cNvSpPr txBox="1">
            <a:spLocks noChangeArrowheads="1"/>
          </p:cNvSpPr>
          <p:nvPr/>
        </p:nvSpPr>
        <p:spPr bwMode="auto">
          <a:xfrm>
            <a:off x="5426075" y="1498600"/>
            <a:ext cx="1595438" cy="423863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Mystery Number</a:t>
            </a:r>
            <a:endParaRPr lang="en-US" sz="1400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4141" name="Text Box 45"/>
          <p:cNvSpPr txBox="1">
            <a:spLocks noChangeArrowheads="1"/>
          </p:cNvSpPr>
          <p:nvPr/>
        </p:nvSpPr>
        <p:spPr bwMode="auto">
          <a:xfrm>
            <a:off x="7053263" y="1498600"/>
            <a:ext cx="1593850" cy="423863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Word Problems</a:t>
            </a:r>
            <a:endParaRPr lang="en-US" sz="1400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4144" name="Text Box 48"/>
          <p:cNvSpPr txBox="1">
            <a:spLocks noChangeArrowheads="1"/>
          </p:cNvSpPr>
          <p:nvPr/>
        </p:nvSpPr>
        <p:spPr bwMode="auto">
          <a:xfrm>
            <a:off x="547688" y="1952625"/>
            <a:ext cx="1593850" cy="847725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Arial" pitchFamily="34" charset="0"/>
                <a:hlinkClick r:id="rId2" action="ppaction://hlinksldjump"/>
              </a:rPr>
              <a:t>100</a:t>
            </a:r>
            <a:endParaRPr lang="en-US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45" name="Text Box 49"/>
          <p:cNvSpPr txBox="1">
            <a:spLocks noChangeArrowheads="1"/>
          </p:cNvSpPr>
          <p:nvPr/>
        </p:nvSpPr>
        <p:spPr bwMode="auto">
          <a:xfrm>
            <a:off x="2171700" y="1952625"/>
            <a:ext cx="1595438" cy="847725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Arial" pitchFamily="34" charset="0"/>
                <a:hlinkClick r:id="rId3" action="ppaction://hlinksldjump"/>
              </a:rPr>
              <a:t>100</a:t>
            </a:r>
            <a:endParaRPr lang="en-US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46" name="Text Box 50"/>
          <p:cNvSpPr txBox="1">
            <a:spLocks noChangeArrowheads="1"/>
          </p:cNvSpPr>
          <p:nvPr/>
        </p:nvSpPr>
        <p:spPr bwMode="auto">
          <a:xfrm>
            <a:off x="3800475" y="1952625"/>
            <a:ext cx="1592263" cy="847725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Arial" pitchFamily="34" charset="0"/>
                <a:hlinkClick r:id="rId4" action="ppaction://hlinksldjump"/>
              </a:rPr>
              <a:t>100</a:t>
            </a:r>
            <a:endParaRPr lang="en-US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47" name="Text Box 51"/>
          <p:cNvSpPr txBox="1">
            <a:spLocks noChangeArrowheads="1"/>
          </p:cNvSpPr>
          <p:nvPr/>
        </p:nvSpPr>
        <p:spPr bwMode="auto">
          <a:xfrm>
            <a:off x="5426075" y="1952625"/>
            <a:ext cx="1595438" cy="847725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Arial" pitchFamily="34" charset="0"/>
                <a:hlinkClick r:id="rId5" action="ppaction://hlinksldjump"/>
              </a:rPr>
              <a:t>100</a:t>
            </a:r>
            <a:endParaRPr lang="en-US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48" name="Text Box 52"/>
          <p:cNvSpPr txBox="1">
            <a:spLocks noChangeArrowheads="1"/>
          </p:cNvSpPr>
          <p:nvPr/>
        </p:nvSpPr>
        <p:spPr bwMode="auto">
          <a:xfrm>
            <a:off x="7053263" y="1952625"/>
            <a:ext cx="1593850" cy="847725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Arial" pitchFamily="34" charset="0"/>
                <a:hlinkClick r:id="rId6" action="ppaction://hlinksldjump"/>
              </a:rPr>
              <a:t>100</a:t>
            </a:r>
            <a:endParaRPr lang="en-US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50" name="Text Box 54"/>
          <p:cNvSpPr txBox="1">
            <a:spLocks noChangeArrowheads="1"/>
          </p:cNvSpPr>
          <p:nvPr/>
        </p:nvSpPr>
        <p:spPr bwMode="auto">
          <a:xfrm>
            <a:off x="533400" y="2667000"/>
            <a:ext cx="1593850" cy="847725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Arial" pitchFamily="34" charset="0"/>
                <a:hlinkClick r:id="rId7" action="ppaction://hlinksldjump"/>
              </a:rPr>
              <a:t>200</a:t>
            </a:r>
            <a:endParaRPr lang="en-US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51" name="Text Box 55"/>
          <p:cNvSpPr txBox="1">
            <a:spLocks noChangeArrowheads="1"/>
          </p:cNvSpPr>
          <p:nvPr/>
        </p:nvSpPr>
        <p:spPr bwMode="auto">
          <a:xfrm>
            <a:off x="2171700" y="2836863"/>
            <a:ext cx="1595438" cy="847725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Arial" pitchFamily="34" charset="0"/>
                <a:hlinkClick r:id="rId8" action="ppaction://hlinksldjump"/>
              </a:rPr>
              <a:t>200</a:t>
            </a:r>
            <a:endParaRPr lang="en-US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52" name="Text Box 56"/>
          <p:cNvSpPr txBox="1">
            <a:spLocks noChangeArrowheads="1"/>
          </p:cNvSpPr>
          <p:nvPr/>
        </p:nvSpPr>
        <p:spPr bwMode="auto">
          <a:xfrm>
            <a:off x="3800475" y="2836863"/>
            <a:ext cx="1592263" cy="847725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Arial" pitchFamily="34" charset="0"/>
                <a:hlinkClick r:id="rId9" action="ppaction://hlinksldjump"/>
              </a:rPr>
              <a:t>200</a:t>
            </a:r>
            <a:endParaRPr lang="en-US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53" name="Text Box 57"/>
          <p:cNvSpPr txBox="1">
            <a:spLocks noChangeArrowheads="1"/>
          </p:cNvSpPr>
          <p:nvPr/>
        </p:nvSpPr>
        <p:spPr bwMode="auto">
          <a:xfrm>
            <a:off x="5426075" y="2836863"/>
            <a:ext cx="1595438" cy="847725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Arial" pitchFamily="34" charset="0"/>
                <a:hlinkClick r:id="rId10" action="ppaction://hlinksldjump"/>
              </a:rPr>
              <a:t>200</a:t>
            </a:r>
            <a:endParaRPr lang="en-US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54" name="Text Box 58"/>
          <p:cNvSpPr txBox="1">
            <a:spLocks noChangeArrowheads="1"/>
          </p:cNvSpPr>
          <p:nvPr/>
        </p:nvSpPr>
        <p:spPr bwMode="auto">
          <a:xfrm>
            <a:off x="7053263" y="2836863"/>
            <a:ext cx="1593850" cy="847725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Arial" pitchFamily="34" charset="0"/>
                <a:hlinkClick r:id="rId11" action="ppaction://hlinksldjump"/>
              </a:rPr>
              <a:t>200</a:t>
            </a:r>
            <a:endParaRPr lang="en-US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56" name="Text Box 60"/>
          <p:cNvSpPr txBox="1">
            <a:spLocks noChangeArrowheads="1"/>
          </p:cNvSpPr>
          <p:nvPr/>
        </p:nvSpPr>
        <p:spPr bwMode="auto">
          <a:xfrm>
            <a:off x="547688" y="3719513"/>
            <a:ext cx="1593850" cy="847725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Arial" pitchFamily="34" charset="0"/>
                <a:hlinkClick r:id="rId12" action="ppaction://hlinksldjump"/>
              </a:rPr>
              <a:t>300</a:t>
            </a:r>
            <a:endParaRPr lang="en-US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57" name="Text Box 61"/>
          <p:cNvSpPr txBox="1">
            <a:spLocks noChangeArrowheads="1"/>
          </p:cNvSpPr>
          <p:nvPr/>
        </p:nvSpPr>
        <p:spPr bwMode="auto">
          <a:xfrm>
            <a:off x="2171700" y="3719513"/>
            <a:ext cx="1595438" cy="847725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Arial" pitchFamily="34" charset="0"/>
                <a:hlinkClick r:id="rId13" action="ppaction://hlinksldjump"/>
              </a:rPr>
              <a:t>300</a:t>
            </a:r>
            <a:endParaRPr lang="en-US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58" name="Text Box 62"/>
          <p:cNvSpPr txBox="1">
            <a:spLocks noChangeArrowheads="1"/>
          </p:cNvSpPr>
          <p:nvPr/>
        </p:nvSpPr>
        <p:spPr bwMode="auto">
          <a:xfrm>
            <a:off x="3800475" y="3719513"/>
            <a:ext cx="1592263" cy="847725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Arial" pitchFamily="34" charset="0"/>
                <a:hlinkClick r:id="rId14" action="ppaction://hlinksldjump"/>
              </a:rPr>
              <a:t>300</a:t>
            </a:r>
            <a:endParaRPr lang="en-US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59" name="Text Box 63"/>
          <p:cNvSpPr txBox="1">
            <a:spLocks noChangeArrowheads="1"/>
          </p:cNvSpPr>
          <p:nvPr/>
        </p:nvSpPr>
        <p:spPr bwMode="auto">
          <a:xfrm>
            <a:off x="5426075" y="3719513"/>
            <a:ext cx="1595438" cy="847725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Arial" pitchFamily="34" charset="0"/>
                <a:hlinkClick r:id="rId15" action="ppaction://hlinksldjump"/>
              </a:rPr>
              <a:t>300</a:t>
            </a:r>
            <a:endParaRPr lang="en-US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60" name="Text Box 64"/>
          <p:cNvSpPr txBox="1">
            <a:spLocks noChangeArrowheads="1"/>
          </p:cNvSpPr>
          <p:nvPr/>
        </p:nvSpPr>
        <p:spPr bwMode="auto">
          <a:xfrm>
            <a:off x="7053263" y="3719513"/>
            <a:ext cx="1593850" cy="847725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Arial" pitchFamily="34" charset="0"/>
                <a:hlinkClick r:id="rId16" action="ppaction://hlinksldjump"/>
              </a:rPr>
              <a:t>300</a:t>
            </a:r>
            <a:endParaRPr lang="en-US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62" name="Text Box 66"/>
          <p:cNvSpPr txBox="1">
            <a:spLocks noChangeArrowheads="1"/>
          </p:cNvSpPr>
          <p:nvPr/>
        </p:nvSpPr>
        <p:spPr bwMode="auto">
          <a:xfrm>
            <a:off x="533400" y="4648200"/>
            <a:ext cx="1593850" cy="849313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Arial" pitchFamily="34" charset="0"/>
                <a:hlinkClick r:id="rId17" action="ppaction://hlinksldjump"/>
              </a:rPr>
              <a:t>400</a:t>
            </a:r>
            <a:endParaRPr lang="en-US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63" name="Text Box 67"/>
          <p:cNvSpPr txBox="1">
            <a:spLocks noChangeArrowheads="1"/>
          </p:cNvSpPr>
          <p:nvPr/>
        </p:nvSpPr>
        <p:spPr bwMode="auto">
          <a:xfrm>
            <a:off x="2171700" y="4602163"/>
            <a:ext cx="1595438" cy="849312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Arial" pitchFamily="34" charset="0"/>
                <a:hlinkClick r:id="rId18" action="ppaction://hlinksldjump"/>
              </a:rPr>
              <a:t>400</a:t>
            </a:r>
            <a:endParaRPr lang="en-US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64" name="Text Box 68"/>
          <p:cNvSpPr txBox="1">
            <a:spLocks noChangeArrowheads="1"/>
          </p:cNvSpPr>
          <p:nvPr/>
        </p:nvSpPr>
        <p:spPr bwMode="auto">
          <a:xfrm>
            <a:off x="3800475" y="4602163"/>
            <a:ext cx="1592263" cy="849312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Arial" pitchFamily="34" charset="0"/>
                <a:hlinkClick r:id="rId19" action="ppaction://hlinksldjump"/>
              </a:rPr>
              <a:t>400</a:t>
            </a:r>
            <a:endParaRPr lang="en-US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65" name="Text Box 69"/>
          <p:cNvSpPr txBox="1">
            <a:spLocks noChangeArrowheads="1"/>
          </p:cNvSpPr>
          <p:nvPr/>
        </p:nvSpPr>
        <p:spPr bwMode="auto">
          <a:xfrm>
            <a:off x="5426075" y="4602163"/>
            <a:ext cx="1595438" cy="849312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Arial" pitchFamily="34" charset="0"/>
                <a:hlinkClick r:id="rId20" action="ppaction://hlinksldjump"/>
              </a:rPr>
              <a:t>400</a:t>
            </a:r>
            <a:endParaRPr lang="en-US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66" name="Text Box 70"/>
          <p:cNvSpPr txBox="1">
            <a:spLocks noChangeArrowheads="1"/>
          </p:cNvSpPr>
          <p:nvPr/>
        </p:nvSpPr>
        <p:spPr bwMode="auto">
          <a:xfrm>
            <a:off x="7053263" y="4602163"/>
            <a:ext cx="1593850" cy="849312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Arial" pitchFamily="34" charset="0"/>
                <a:hlinkClick r:id="rId21" action="ppaction://hlinksldjump"/>
              </a:rPr>
              <a:t>400</a:t>
            </a:r>
            <a:endParaRPr lang="en-US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68" name="Text Box 72"/>
          <p:cNvSpPr txBox="1">
            <a:spLocks noChangeArrowheads="1"/>
          </p:cNvSpPr>
          <p:nvPr/>
        </p:nvSpPr>
        <p:spPr bwMode="auto">
          <a:xfrm>
            <a:off x="547688" y="5486400"/>
            <a:ext cx="1593850" cy="847725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Arial" pitchFamily="34" charset="0"/>
                <a:hlinkClick r:id="rId22" action="ppaction://hlinksldjump"/>
              </a:rPr>
              <a:t>500</a:t>
            </a:r>
            <a:endParaRPr lang="en-US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69" name="Text Box 73"/>
          <p:cNvSpPr txBox="1">
            <a:spLocks noChangeArrowheads="1"/>
          </p:cNvSpPr>
          <p:nvPr/>
        </p:nvSpPr>
        <p:spPr bwMode="auto">
          <a:xfrm>
            <a:off x="2171700" y="5486400"/>
            <a:ext cx="1595438" cy="847725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Arial" pitchFamily="34" charset="0"/>
                <a:hlinkClick r:id="rId23" action="ppaction://hlinksldjump"/>
              </a:rPr>
              <a:t>500</a:t>
            </a:r>
            <a:endParaRPr lang="en-US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70" name="Text Box 74"/>
          <p:cNvSpPr txBox="1">
            <a:spLocks noChangeArrowheads="1"/>
          </p:cNvSpPr>
          <p:nvPr/>
        </p:nvSpPr>
        <p:spPr bwMode="auto">
          <a:xfrm>
            <a:off x="3800475" y="5486400"/>
            <a:ext cx="1592263" cy="847725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Arial" pitchFamily="34" charset="0"/>
                <a:hlinkClick r:id="rId24" action="ppaction://hlinksldjump"/>
              </a:rPr>
              <a:t>500</a:t>
            </a:r>
            <a:endParaRPr lang="en-US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71" name="Text Box 75"/>
          <p:cNvSpPr txBox="1">
            <a:spLocks noChangeArrowheads="1"/>
          </p:cNvSpPr>
          <p:nvPr/>
        </p:nvSpPr>
        <p:spPr bwMode="auto">
          <a:xfrm>
            <a:off x="5426075" y="5486400"/>
            <a:ext cx="1595438" cy="847725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Arial" pitchFamily="34" charset="0"/>
                <a:hlinkClick r:id="rId25" action="ppaction://hlinksldjump"/>
              </a:rPr>
              <a:t>500</a:t>
            </a:r>
            <a:endParaRPr lang="en-US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72" name="Text Box 76"/>
          <p:cNvSpPr txBox="1">
            <a:spLocks noChangeArrowheads="1"/>
          </p:cNvSpPr>
          <p:nvPr/>
        </p:nvSpPr>
        <p:spPr bwMode="auto">
          <a:xfrm>
            <a:off x="7053263" y="5486400"/>
            <a:ext cx="1593850" cy="847725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Arial" pitchFamily="34" charset="0"/>
                <a:hlinkClick r:id="rId26" action="ppaction://hlinksldjump"/>
              </a:rPr>
              <a:t>500</a:t>
            </a:r>
            <a:endParaRPr lang="en-US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342" name="Rectangle 24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Let’s Play</a:t>
            </a:r>
          </a:p>
        </p:txBody>
      </p:sp>
      <p:grpSp>
        <p:nvGrpSpPr>
          <p:cNvPr id="4355" name="Group 259"/>
          <p:cNvGrpSpPr>
            <a:grpSpLocks/>
          </p:cNvGrpSpPr>
          <p:nvPr/>
        </p:nvGrpSpPr>
        <p:grpSpPr bwMode="auto">
          <a:xfrm>
            <a:off x="219075" y="1260475"/>
            <a:ext cx="8756650" cy="5300663"/>
            <a:chOff x="138" y="794"/>
            <a:chExt cx="5516" cy="3339"/>
          </a:xfrm>
        </p:grpSpPr>
        <p:grpSp>
          <p:nvGrpSpPr>
            <p:cNvPr id="4353" name="Group 257"/>
            <p:cNvGrpSpPr>
              <a:grpSpLocks/>
            </p:cNvGrpSpPr>
            <p:nvPr/>
          </p:nvGrpSpPr>
          <p:grpSpPr bwMode="auto">
            <a:xfrm>
              <a:off x="336" y="1776"/>
              <a:ext cx="5088" cy="1104"/>
              <a:chOff x="216" y="1776"/>
              <a:chExt cx="5328" cy="1104"/>
            </a:xfrm>
          </p:grpSpPr>
          <p:sp>
            <p:nvSpPr>
              <p:cNvPr id="4351" name="Line 255"/>
              <p:cNvSpPr>
                <a:spLocks noChangeShapeType="1"/>
              </p:cNvSpPr>
              <p:nvPr/>
            </p:nvSpPr>
            <p:spPr bwMode="auto">
              <a:xfrm>
                <a:off x="216" y="2880"/>
                <a:ext cx="532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52" name="Line 256"/>
              <p:cNvSpPr>
                <a:spLocks noChangeShapeType="1"/>
              </p:cNvSpPr>
              <p:nvPr/>
            </p:nvSpPr>
            <p:spPr bwMode="auto">
              <a:xfrm>
                <a:off x="216" y="1776"/>
                <a:ext cx="532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345" name="Group 249"/>
            <p:cNvGrpSpPr>
              <a:grpSpLocks noChangeAspect="1"/>
            </p:cNvGrpSpPr>
            <p:nvPr/>
          </p:nvGrpSpPr>
          <p:grpSpPr bwMode="auto">
            <a:xfrm>
              <a:off x="138" y="794"/>
              <a:ext cx="5516" cy="3339"/>
              <a:chOff x="0" y="-1"/>
              <a:chExt cx="5760" cy="4321"/>
            </a:xfrm>
          </p:grpSpPr>
          <p:sp>
            <p:nvSpPr>
              <p:cNvPr id="4346" name="AutoShape 250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5760" cy="202"/>
              </a:xfrm>
              <a:custGeom>
                <a:avLst/>
                <a:gdLst>
                  <a:gd name="G0" fmla="+- 833 0 0"/>
                  <a:gd name="G1" fmla="+- 21600 0 833"/>
                  <a:gd name="G2" fmla="*/ 833 1 2"/>
                  <a:gd name="G3" fmla="+- 21600 0 G2"/>
                  <a:gd name="G4" fmla="+/ 833 21600 2"/>
                  <a:gd name="G5" fmla="+/ G1 0 2"/>
                  <a:gd name="G6" fmla="*/ 21600 21600 833"/>
                  <a:gd name="G7" fmla="*/ G6 1 2"/>
                  <a:gd name="G8" fmla="+- 21600 0 G7"/>
                  <a:gd name="G9" fmla="*/ 21600 1 2"/>
                  <a:gd name="G10" fmla="+- 833 0 G9"/>
                  <a:gd name="G11" fmla="?: G10 G8 0"/>
                  <a:gd name="G12" fmla="?: G10 G7 21600"/>
                  <a:gd name="T0" fmla="*/ 21183 w 21600"/>
                  <a:gd name="T1" fmla="*/ 10800 h 21600"/>
                  <a:gd name="T2" fmla="*/ 10800 w 21600"/>
                  <a:gd name="T3" fmla="*/ 21600 h 21600"/>
                  <a:gd name="T4" fmla="*/ 417 w 21600"/>
                  <a:gd name="T5" fmla="*/ 10800 h 21600"/>
                  <a:gd name="T6" fmla="*/ 10800 w 21600"/>
                  <a:gd name="T7" fmla="*/ 0 h 21600"/>
                  <a:gd name="T8" fmla="*/ 2217 w 21600"/>
                  <a:gd name="T9" fmla="*/ 2217 h 21600"/>
                  <a:gd name="T10" fmla="*/ 19383 w 21600"/>
                  <a:gd name="T11" fmla="*/ 1938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833" y="21600"/>
                    </a:lnTo>
                    <a:lnTo>
                      <a:pt x="2076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5400000" scaled="1"/>
              </a:gradFill>
              <a:ln w="2857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47" name="AutoShape 251"/>
              <p:cNvSpPr>
                <a:spLocks noChangeAspect="1" noChangeArrowheads="1"/>
              </p:cNvSpPr>
              <p:nvPr/>
            </p:nvSpPr>
            <p:spPr bwMode="auto">
              <a:xfrm rot="5400000">
                <a:off x="3485" y="2044"/>
                <a:ext cx="4320" cy="230"/>
              </a:xfrm>
              <a:custGeom>
                <a:avLst/>
                <a:gdLst>
                  <a:gd name="G0" fmla="+- 1080 0 0"/>
                  <a:gd name="G1" fmla="+- 21600 0 1080"/>
                  <a:gd name="G2" fmla="*/ 1080 1 2"/>
                  <a:gd name="G3" fmla="+- 21600 0 G2"/>
                  <a:gd name="G4" fmla="+/ 1080 21600 2"/>
                  <a:gd name="G5" fmla="+/ G1 0 2"/>
                  <a:gd name="G6" fmla="*/ 21600 21600 1080"/>
                  <a:gd name="G7" fmla="*/ G6 1 2"/>
                  <a:gd name="G8" fmla="+- 21600 0 G7"/>
                  <a:gd name="G9" fmla="*/ 21600 1 2"/>
                  <a:gd name="G10" fmla="+- 1080 0 G9"/>
                  <a:gd name="G11" fmla="?: G10 G8 0"/>
                  <a:gd name="G12" fmla="?: G10 G7 21600"/>
                  <a:gd name="T0" fmla="*/ 21060 w 21600"/>
                  <a:gd name="T1" fmla="*/ 10800 h 21600"/>
                  <a:gd name="T2" fmla="*/ 10800 w 21600"/>
                  <a:gd name="T3" fmla="*/ 21600 h 21600"/>
                  <a:gd name="T4" fmla="*/ 540 w 21600"/>
                  <a:gd name="T5" fmla="*/ 10800 h 21600"/>
                  <a:gd name="T6" fmla="*/ 10800 w 21600"/>
                  <a:gd name="T7" fmla="*/ 0 h 21600"/>
                  <a:gd name="T8" fmla="*/ 2340 w 21600"/>
                  <a:gd name="T9" fmla="*/ 2340 h 21600"/>
                  <a:gd name="T10" fmla="*/ 19260 w 21600"/>
                  <a:gd name="T11" fmla="*/ 192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80" y="21600"/>
                    </a:lnTo>
                    <a:lnTo>
                      <a:pt x="205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663012"/>
                  </a:gs>
                  <a:gs pos="30000">
                    <a:srgbClr val="A65528"/>
                  </a:gs>
                  <a:gs pos="70000">
                    <a:srgbClr val="D49E6C"/>
                  </a:gs>
                  <a:gs pos="100000">
                    <a:srgbClr val="D6B19C"/>
                  </a:gs>
                </a:gsLst>
                <a:lin ang="0" scaled="1"/>
              </a:gradFill>
              <a:ln w="2857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48" name="AutoShape 252"/>
              <p:cNvSpPr>
                <a:spLocks noChangeAspect="1" noChangeArrowheads="1"/>
              </p:cNvSpPr>
              <p:nvPr/>
            </p:nvSpPr>
            <p:spPr bwMode="auto">
              <a:xfrm flipV="1">
                <a:off x="0" y="4118"/>
                <a:ext cx="5760" cy="202"/>
              </a:xfrm>
              <a:custGeom>
                <a:avLst/>
                <a:gdLst>
                  <a:gd name="G0" fmla="+- 833 0 0"/>
                  <a:gd name="G1" fmla="+- 21600 0 833"/>
                  <a:gd name="G2" fmla="*/ 833 1 2"/>
                  <a:gd name="G3" fmla="+- 21600 0 G2"/>
                  <a:gd name="G4" fmla="+/ 833 21600 2"/>
                  <a:gd name="G5" fmla="+/ G1 0 2"/>
                  <a:gd name="G6" fmla="*/ 21600 21600 833"/>
                  <a:gd name="G7" fmla="*/ G6 1 2"/>
                  <a:gd name="G8" fmla="+- 21600 0 G7"/>
                  <a:gd name="G9" fmla="*/ 21600 1 2"/>
                  <a:gd name="G10" fmla="+- 833 0 G9"/>
                  <a:gd name="G11" fmla="?: G10 G8 0"/>
                  <a:gd name="G12" fmla="?: G10 G7 21600"/>
                  <a:gd name="T0" fmla="*/ 21183 w 21600"/>
                  <a:gd name="T1" fmla="*/ 10800 h 21600"/>
                  <a:gd name="T2" fmla="*/ 10800 w 21600"/>
                  <a:gd name="T3" fmla="*/ 21600 h 21600"/>
                  <a:gd name="T4" fmla="*/ 417 w 21600"/>
                  <a:gd name="T5" fmla="*/ 10800 h 21600"/>
                  <a:gd name="T6" fmla="*/ 10800 w 21600"/>
                  <a:gd name="T7" fmla="*/ 0 h 21600"/>
                  <a:gd name="T8" fmla="*/ 2217 w 21600"/>
                  <a:gd name="T9" fmla="*/ 2217 h 21600"/>
                  <a:gd name="T10" fmla="*/ 19383 w 21600"/>
                  <a:gd name="T11" fmla="*/ 1938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833" y="21600"/>
                    </a:lnTo>
                    <a:lnTo>
                      <a:pt x="2076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663012"/>
                  </a:gs>
                  <a:gs pos="30000">
                    <a:srgbClr val="A65528"/>
                  </a:gs>
                  <a:gs pos="70000">
                    <a:srgbClr val="D49E6C"/>
                  </a:gs>
                  <a:gs pos="100000">
                    <a:srgbClr val="D6B19C"/>
                  </a:gs>
                </a:gsLst>
                <a:lin ang="5400000" scaled="1"/>
              </a:gradFill>
              <a:ln w="2857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49" name="AutoShape 253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-2045" y="2045"/>
                <a:ext cx="4320" cy="230"/>
              </a:xfrm>
              <a:custGeom>
                <a:avLst/>
                <a:gdLst>
                  <a:gd name="G0" fmla="+- 1080 0 0"/>
                  <a:gd name="G1" fmla="+- 21600 0 1080"/>
                  <a:gd name="G2" fmla="*/ 1080 1 2"/>
                  <a:gd name="G3" fmla="+- 21600 0 G2"/>
                  <a:gd name="G4" fmla="+/ 1080 21600 2"/>
                  <a:gd name="G5" fmla="+/ G1 0 2"/>
                  <a:gd name="G6" fmla="*/ 21600 21600 1080"/>
                  <a:gd name="G7" fmla="*/ G6 1 2"/>
                  <a:gd name="G8" fmla="+- 21600 0 G7"/>
                  <a:gd name="G9" fmla="*/ 21600 1 2"/>
                  <a:gd name="G10" fmla="+- 1080 0 G9"/>
                  <a:gd name="G11" fmla="?: G10 G8 0"/>
                  <a:gd name="G12" fmla="?: G10 G7 21600"/>
                  <a:gd name="T0" fmla="*/ 21060 w 21600"/>
                  <a:gd name="T1" fmla="*/ 10800 h 21600"/>
                  <a:gd name="T2" fmla="*/ 10800 w 21600"/>
                  <a:gd name="T3" fmla="*/ 21600 h 21600"/>
                  <a:gd name="T4" fmla="*/ 540 w 21600"/>
                  <a:gd name="T5" fmla="*/ 10800 h 21600"/>
                  <a:gd name="T6" fmla="*/ 10800 w 21600"/>
                  <a:gd name="T7" fmla="*/ 0 h 21600"/>
                  <a:gd name="T8" fmla="*/ 2340 w 21600"/>
                  <a:gd name="T9" fmla="*/ 2340 h 21600"/>
                  <a:gd name="T10" fmla="*/ 19260 w 21600"/>
                  <a:gd name="T11" fmla="*/ 192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80" y="21600"/>
                    </a:lnTo>
                    <a:lnTo>
                      <a:pt x="2052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0" scaled="1"/>
              </a:gradFill>
              <a:ln w="2857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356" name="AutoShape 260">
            <a:hlinkClick r:id="rId27" action="ppaction://hlinksldjump"/>
          </p:cNvPr>
          <p:cNvSpPr>
            <a:spLocks noChangeArrowheads="1"/>
          </p:cNvSpPr>
          <p:nvPr/>
        </p:nvSpPr>
        <p:spPr bwMode="auto">
          <a:xfrm rot="5400000">
            <a:off x="4419600" y="187325"/>
            <a:ext cx="304800" cy="1828800"/>
          </a:xfrm>
          <a:prstGeom prst="can">
            <a:avLst>
              <a:gd name="adj" fmla="val 74111"/>
            </a:avLst>
          </a:prstGeom>
          <a:solidFill>
            <a:schemeClr val="tx1"/>
          </a:solidFill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/>
          <a:p>
            <a:r>
              <a:rPr lang="en-US" sz="1400" b="1">
                <a:solidFill>
                  <a:schemeClr val="bg1"/>
                </a:solidFill>
                <a:latin typeface="Arial" pitchFamily="34" charset="0"/>
              </a:rPr>
              <a:t>Final Challenge</a:t>
            </a:r>
          </a:p>
        </p:txBody>
      </p:sp>
    </p:spTree>
  </p:cSld>
  <p:clrMapOvr>
    <a:masterClrMapping/>
  </p:clrMapOvr>
  <p:transition advClick="0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42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338" y="1525588"/>
            <a:ext cx="8064500" cy="4799012"/>
          </a:xfrm>
          <a:ln>
            <a:solidFill>
              <a:schemeClr val="bg2"/>
            </a:solidFill>
          </a:ln>
        </p:spPr>
        <p:txBody>
          <a:bodyPr/>
          <a:lstStyle/>
          <a:p>
            <a:pPr algn="ctr"/>
            <a:r>
              <a:rPr lang="en-US" dirty="0" smtClean="0"/>
              <a:t>I have 2 ones, and 1 ten. What number am I?</a:t>
            </a:r>
            <a:endParaRPr lang="en-US" dirty="0"/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609600" y="1371600"/>
            <a:ext cx="8070850" cy="479901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marL="342900" indent="-342900">
              <a:spcBef>
                <a:spcPct val="20000"/>
              </a:spcBef>
            </a:pPr>
            <a:r>
              <a:rPr lang="en-US" sz="20000" b="1" dirty="0">
                <a:solidFill>
                  <a:srgbClr val="FFFF00"/>
                </a:solidFill>
                <a:latin typeface="Arial" pitchFamily="34" charset="0"/>
              </a:rPr>
              <a:t>300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title"/>
          </p:nvPr>
        </p:nvSpPr>
        <p:spPr>
          <a:xfrm>
            <a:off x="1981200" y="76200"/>
            <a:ext cx="5334000" cy="584775"/>
          </a:xfrm>
        </p:spPr>
        <p:txBody>
          <a:bodyPr/>
          <a:lstStyle/>
          <a:p>
            <a:r>
              <a:rPr lang="en-US" sz="3200" dirty="0" smtClean="0"/>
              <a:t>Mystery Number </a:t>
            </a:r>
            <a:r>
              <a:rPr lang="en-US" sz="3200" dirty="0"/>
              <a:t>for 300</a:t>
            </a:r>
          </a:p>
        </p:txBody>
      </p:sp>
    </p:spTree>
  </p:cSld>
  <p:clrMapOvr>
    <a:masterClrMapping/>
  </p:clrMapOvr>
  <p:transition>
    <p:cut thruBlk="1"/>
    <p:sndAc>
      <p:stSnd>
        <p:snd r:embed="rId2" name="school alarm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6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6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animBg="1" autoUpdateAnimBg="0"/>
      <p:bldP spid="61444" grpId="0" animBg="1"/>
      <p:bldP spid="61446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338" y="1525588"/>
            <a:ext cx="8069262" cy="4799012"/>
          </a:xfrm>
          <a:ln>
            <a:solidFill>
              <a:schemeClr val="bg2"/>
            </a:solidFill>
          </a:ln>
        </p:spPr>
        <p:txBody>
          <a:bodyPr/>
          <a:lstStyle/>
          <a:p>
            <a:pPr algn="ctr"/>
            <a:r>
              <a:rPr lang="en-US" dirty="0" smtClean="0"/>
              <a:t>I have 3 tens, 1 one, and 1 hundred. What number am I?</a:t>
            </a:r>
            <a:endParaRPr lang="en-US" dirty="0"/>
          </a:p>
        </p:txBody>
      </p:sp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533400" y="1524000"/>
            <a:ext cx="8070850" cy="479901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marL="342900" indent="-342900">
              <a:spcBef>
                <a:spcPct val="20000"/>
              </a:spcBef>
            </a:pPr>
            <a:r>
              <a:rPr lang="en-US" sz="20000" b="1" dirty="0">
                <a:solidFill>
                  <a:srgbClr val="FFFF00"/>
                </a:solidFill>
                <a:latin typeface="Arial" pitchFamily="34" charset="0"/>
              </a:rPr>
              <a:t>400</a:t>
            </a: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title"/>
          </p:nvPr>
        </p:nvSpPr>
        <p:spPr>
          <a:xfrm>
            <a:off x="1981200" y="76200"/>
            <a:ext cx="5334000" cy="584775"/>
          </a:xfrm>
        </p:spPr>
        <p:txBody>
          <a:bodyPr/>
          <a:lstStyle/>
          <a:p>
            <a:r>
              <a:rPr lang="en-US" sz="3200" dirty="0" smtClean="0"/>
              <a:t>Mystery Number </a:t>
            </a:r>
            <a:r>
              <a:rPr lang="en-US" sz="3200" dirty="0"/>
              <a:t>for 400</a:t>
            </a:r>
          </a:p>
        </p:txBody>
      </p:sp>
    </p:spTree>
  </p:cSld>
  <p:clrMapOvr>
    <a:masterClrMapping/>
  </p:clrMapOvr>
  <p:transition>
    <p:cut thruBlk="1"/>
    <p:sndAc>
      <p:stSnd>
        <p:snd r:embed="rId2" name="school alarm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62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animBg="1" autoUpdateAnimBg="0"/>
      <p:bldP spid="62468" grpId="0" animBg="1"/>
      <p:bldP spid="62470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338" y="1525588"/>
            <a:ext cx="8064500" cy="4799012"/>
          </a:xfrm>
          <a:ln>
            <a:solidFill>
              <a:schemeClr val="bg2"/>
            </a:solidFill>
          </a:ln>
        </p:spPr>
        <p:txBody>
          <a:bodyPr/>
          <a:lstStyle/>
          <a:p>
            <a:pPr algn="ctr"/>
            <a:r>
              <a:rPr lang="en-US" dirty="0" smtClean="0"/>
              <a:t>I have 9 ones, 7 tens and 8 hundreds. What number am I?</a:t>
            </a:r>
            <a:endParaRPr lang="en-US" dirty="0"/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609600" y="1524000"/>
            <a:ext cx="8070850" cy="479901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marL="342900" indent="-342900">
              <a:spcBef>
                <a:spcPct val="20000"/>
              </a:spcBef>
            </a:pPr>
            <a:r>
              <a:rPr lang="en-US" sz="20000" b="1" dirty="0">
                <a:solidFill>
                  <a:srgbClr val="FFFF00"/>
                </a:solidFill>
                <a:latin typeface="Arial" pitchFamily="34" charset="0"/>
              </a:rPr>
              <a:t>500</a:t>
            </a:r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title"/>
          </p:nvPr>
        </p:nvSpPr>
        <p:spPr>
          <a:xfrm>
            <a:off x="1981200" y="76200"/>
            <a:ext cx="5334000" cy="584775"/>
          </a:xfrm>
        </p:spPr>
        <p:txBody>
          <a:bodyPr/>
          <a:lstStyle/>
          <a:p>
            <a:r>
              <a:rPr lang="en-US" sz="3200" dirty="0" smtClean="0"/>
              <a:t>Mystery Number </a:t>
            </a:r>
            <a:r>
              <a:rPr lang="en-US" sz="3200" dirty="0"/>
              <a:t>for 500</a:t>
            </a:r>
          </a:p>
        </p:txBody>
      </p:sp>
    </p:spTree>
  </p:cSld>
  <p:clrMapOvr>
    <a:masterClrMapping/>
  </p:clrMapOvr>
  <p:transition>
    <p:cut thruBlk="1"/>
    <p:sndAc>
      <p:stSnd>
        <p:snd r:embed="rId2" name="school alarm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63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animBg="1" autoUpdateAnimBg="0"/>
      <p:bldP spid="63492" grpId="0" animBg="1"/>
      <p:bldP spid="63494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338" y="1525588"/>
            <a:ext cx="8064500" cy="4799012"/>
          </a:xfrm>
          <a:ln>
            <a:solidFill>
              <a:schemeClr val="bg2"/>
            </a:solidFill>
          </a:ln>
        </p:spPr>
        <p:txBody>
          <a:bodyPr/>
          <a:lstStyle/>
          <a:p>
            <a:pPr algn="ctr"/>
            <a:r>
              <a:rPr lang="en-US" dirty="0" smtClean="0"/>
              <a:t>Sam has 2 tens and 3 ones. Jill gives him 2 more ones. What number does Sam have?</a:t>
            </a:r>
            <a:endParaRPr lang="en-US" dirty="0"/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533400" y="1524000"/>
            <a:ext cx="8070850" cy="479901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marL="342900" indent="-342900">
              <a:spcBef>
                <a:spcPct val="20000"/>
              </a:spcBef>
            </a:pPr>
            <a:r>
              <a:rPr lang="en-US" sz="20000" b="1">
                <a:solidFill>
                  <a:srgbClr val="FFFF00"/>
                </a:solidFill>
                <a:latin typeface="Arial" pitchFamily="34" charset="0"/>
              </a:rPr>
              <a:t>100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Problems </a:t>
            </a:r>
            <a:r>
              <a:rPr lang="en-US" dirty="0"/>
              <a:t>for 100</a:t>
            </a:r>
          </a:p>
        </p:txBody>
      </p:sp>
    </p:spTree>
  </p:cSld>
  <p:clrMapOvr>
    <a:masterClrMapping/>
  </p:clrMapOvr>
  <p:transition>
    <p:cut thruBlk="1"/>
    <p:sndAc>
      <p:stSnd>
        <p:snd r:embed="rId2" name="school alarm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64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animBg="1" autoUpdateAnimBg="0"/>
      <p:bldP spid="64516" grpId="0" animBg="1"/>
      <p:bldP spid="64518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338" y="1525588"/>
            <a:ext cx="8064500" cy="4799012"/>
          </a:xfrm>
          <a:ln>
            <a:solidFill>
              <a:schemeClr val="bg2"/>
            </a:solidFill>
          </a:ln>
        </p:spPr>
        <p:txBody>
          <a:bodyPr/>
          <a:lstStyle/>
          <a:p>
            <a:pPr algn="ctr"/>
            <a:r>
              <a:rPr lang="en-US" dirty="0" smtClean="0"/>
              <a:t>Dan has 4 tens and 5 ones. Jack gives him 2 more tens. What number does Dan have?</a:t>
            </a:r>
            <a:endParaRPr lang="en-US" dirty="0"/>
          </a:p>
        </p:txBody>
      </p:sp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609600" y="1524000"/>
            <a:ext cx="8070850" cy="479901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marL="342900" indent="-342900">
              <a:spcBef>
                <a:spcPct val="20000"/>
              </a:spcBef>
            </a:pPr>
            <a:r>
              <a:rPr lang="en-US" sz="20000" b="1">
                <a:solidFill>
                  <a:srgbClr val="FFFF00"/>
                </a:solidFill>
                <a:latin typeface="Arial" pitchFamily="34" charset="0"/>
              </a:rPr>
              <a:t>200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Problems </a:t>
            </a:r>
            <a:r>
              <a:rPr lang="en-US" dirty="0"/>
              <a:t>for 200</a:t>
            </a:r>
          </a:p>
        </p:txBody>
      </p:sp>
    </p:spTree>
  </p:cSld>
  <p:clrMapOvr>
    <a:masterClrMapping/>
  </p:clrMapOvr>
  <p:transition>
    <p:cut thruBlk="1"/>
    <p:sndAc>
      <p:stSnd>
        <p:snd r:embed="rId2" name="school alarm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65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animBg="1" autoUpdateAnimBg="0"/>
      <p:bldP spid="65540" grpId="0" animBg="1"/>
      <p:bldP spid="65542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338" y="1525588"/>
            <a:ext cx="8064500" cy="4799012"/>
          </a:xfrm>
          <a:ln>
            <a:solidFill>
              <a:schemeClr val="bg2"/>
            </a:solidFill>
          </a:ln>
        </p:spPr>
        <p:txBody>
          <a:bodyPr/>
          <a:lstStyle/>
          <a:p>
            <a:pPr algn="ctr"/>
            <a:r>
              <a:rPr lang="en-US" dirty="0" smtClean="0"/>
              <a:t>Nate has 1 hundred, 2 tens, and 2 ones. Jake give him 5 more ones. What number does Nate have?</a:t>
            </a:r>
            <a:endParaRPr lang="en-US" dirty="0"/>
          </a:p>
        </p:txBody>
      </p:sp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609600" y="1524000"/>
            <a:ext cx="8070850" cy="479901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marL="342900" indent="-342900">
              <a:spcBef>
                <a:spcPct val="20000"/>
              </a:spcBef>
            </a:pPr>
            <a:r>
              <a:rPr lang="en-US" sz="20000" b="1">
                <a:solidFill>
                  <a:srgbClr val="FFFF00"/>
                </a:solidFill>
                <a:latin typeface="Arial" pitchFamily="34" charset="0"/>
              </a:rPr>
              <a:t>300</a:t>
            </a:r>
          </a:p>
        </p:txBody>
      </p:sp>
      <p:sp>
        <p:nvSpPr>
          <p:cNvPr id="6656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Problems </a:t>
            </a:r>
            <a:r>
              <a:rPr lang="en-US" dirty="0"/>
              <a:t>for 300</a:t>
            </a:r>
          </a:p>
        </p:txBody>
      </p:sp>
    </p:spTree>
  </p:cSld>
  <p:clrMapOvr>
    <a:masterClrMapping/>
  </p:clrMapOvr>
  <p:transition>
    <p:cut thruBlk="1"/>
    <p:sndAc>
      <p:stSnd>
        <p:snd r:embed="rId2" name="school alarm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66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66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animBg="1" autoUpdateAnimBg="0"/>
      <p:bldP spid="66564" grpId="0" animBg="1"/>
      <p:bldP spid="66566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338" y="1525588"/>
            <a:ext cx="8064500" cy="4799012"/>
          </a:xfrm>
          <a:ln>
            <a:solidFill>
              <a:schemeClr val="bg2"/>
            </a:solidFill>
          </a:ln>
        </p:spPr>
        <p:txBody>
          <a:bodyPr/>
          <a:lstStyle/>
          <a:p>
            <a:pPr algn="ctr"/>
            <a:r>
              <a:rPr lang="en-US" dirty="0" smtClean="0"/>
              <a:t>Jan has 3 hundreds, 7 tens and 9 ones. Kim gives her 2 more tens. What number does Jan have?</a:t>
            </a:r>
            <a:endParaRPr lang="en-US" dirty="0"/>
          </a:p>
        </p:txBody>
      </p:sp>
      <p:sp>
        <p:nvSpPr>
          <p:cNvPr id="67588" name="Rectangle 4"/>
          <p:cNvSpPr>
            <a:spLocks noChangeArrowheads="1"/>
          </p:cNvSpPr>
          <p:nvPr/>
        </p:nvSpPr>
        <p:spPr bwMode="auto">
          <a:xfrm>
            <a:off x="533400" y="1524000"/>
            <a:ext cx="8070850" cy="479901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marL="342900" indent="-342900">
              <a:spcBef>
                <a:spcPct val="20000"/>
              </a:spcBef>
            </a:pPr>
            <a:r>
              <a:rPr lang="en-US" sz="20000" b="1">
                <a:solidFill>
                  <a:srgbClr val="FFFF00"/>
                </a:solidFill>
                <a:latin typeface="Arial" pitchFamily="34" charset="0"/>
              </a:rPr>
              <a:t>400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Problems </a:t>
            </a:r>
            <a:r>
              <a:rPr lang="en-US" dirty="0"/>
              <a:t>for 400</a:t>
            </a:r>
          </a:p>
        </p:txBody>
      </p:sp>
    </p:spTree>
  </p:cSld>
  <p:clrMapOvr>
    <a:masterClrMapping/>
  </p:clrMapOvr>
  <p:transition>
    <p:cut thruBlk="1"/>
    <p:sndAc>
      <p:stSnd>
        <p:snd r:embed="rId2" name="school alarm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67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67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animBg="1" autoUpdateAnimBg="0"/>
      <p:bldP spid="67588" grpId="0" animBg="1"/>
      <p:bldP spid="67590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338" y="1525588"/>
            <a:ext cx="8064500" cy="4799012"/>
          </a:xfrm>
          <a:ln>
            <a:solidFill>
              <a:schemeClr val="bg2"/>
            </a:solidFill>
          </a:ln>
        </p:spPr>
        <p:txBody>
          <a:bodyPr/>
          <a:lstStyle/>
          <a:p>
            <a:pPr algn="ctr"/>
            <a:r>
              <a:rPr lang="en-US" dirty="0" smtClean="0"/>
              <a:t>Mike has 7 hundreds, 1 ten, and 0 ones. Ken gives him 2 more hundreds. What number does Mike have?</a:t>
            </a:r>
            <a:endParaRPr lang="en-US" dirty="0"/>
          </a:p>
        </p:txBody>
      </p:sp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533400" y="1447800"/>
            <a:ext cx="8070850" cy="479901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marL="342900" indent="-342900">
              <a:spcBef>
                <a:spcPct val="20000"/>
              </a:spcBef>
            </a:pPr>
            <a:r>
              <a:rPr lang="en-US" sz="20000" b="1">
                <a:solidFill>
                  <a:srgbClr val="FFFF00"/>
                </a:solidFill>
                <a:latin typeface="Arial" pitchFamily="34" charset="0"/>
              </a:rPr>
              <a:t>500</a:t>
            </a: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Problems </a:t>
            </a:r>
            <a:r>
              <a:rPr lang="en-US" dirty="0"/>
              <a:t>for 500</a:t>
            </a:r>
          </a:p>
        </p:txBody>
      </p:sp>
    </p:spTree>
  </p:cSld>
  <p:clrMapOvr>
    <a:masterClrMapping/>
  </p:clrMapOvr>
  <p:transition>
    <p:cut thruBlk="1"/>
    <p:sndAc>
      <p:stSnd>
        <p:snd r:embed="rId2" name="school alarm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6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5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animBg="1" autoUpdateAnimBg="0"/>
      <p:bldP spid="68612" grpId="0" animBg="1" autoUpdateAnimBg="0"/>
      <p:bldP spid="68614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87" name="Rectangle 8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Game Over</a:t>
            </a:r>
          </a:p>
        </p:txBody>
      </p:sp>
      <p:sp>
        <p:nvSpPr>
          <p:cNvPr id="72788" name="Rectangle 8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72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1" presetClass="entr" presetSubtype="0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alkboard music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87" grpId="0" autoUpdateAnimBg="0"/>
      <p:bldP spid="72788" grpId="0" build="p" autoUpdateAnimBg="0" advAuto="100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070850" cy="4800600"/>
          </a:xfrm>
          <a:ln>
            <a:solidFill>
              <a:schemeClr val="bg2"/>
            </a:solidFill>
          </a:ln>
        </p:spPr>
        <p:txBody>
          <a:bodyPr/>
          <a:lstStyle/>
          <a:p>
            <a:pPr algn="ctr"/>
            <a:r>
              <a:rPr lang="en-US" dirty="0" smtClean="0"/>
              <a:t>What will balance this equation?</a:t>
            </a:r>
          </a:p>
          <a:p>
            <a:pPr algn="ctr"/>
            <a:r>
              <a:rPr lang="en-US" dirty="0" smtClean="0"/>
              <a:t>50 + 6 = 66</a:t>
            </a:r>
            <a:endParaRPr lang="en-US" dirty="0"/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title"/>
          </p:nvPr>
        </p:nvSpPr>
        <p:spPr>
          <a:xfrm>
            <a:off x="1981200" y="76200"/>
            <a:ext cx="5334000" cy="523220"/>
          </a:xfrm>
        </p:spPr>
        <p:txBody>
          <a:bodyPr/>
          <a:lstStyle/>
          <a:p>
            <a:r>
              <a:rPr lang="en-US" sz="2800" dirty="0" smtClean="0"/>
              <a:t>Expanded Notation for </a:t>
            </a:r>
            <a:r>
              <a:rPr lang="en-US" sz="2800" dirty="0"/>
              <a:t>100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33400" y="1600200"/>
            <a:ext cx="8080375" cy="479901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marL="342900" indent="-342900">
              <a:spcBef>
                <a:spcPct val="20000"/>
              </a:spcBef>
            </a:pPr>
            <a:r>
              <a:rPr lang="en-US" sz="20000" b="1" dirty="0">
                <a:solidFill>
                  <a:srgbClr val="FFFF00"/>
                </a:solidFill>
                <a:latin typeface="Arial" pitchFamily="34" charset="0"/>
              </a:rPr>
              <a:t>100</a:t>
            </a:r>
          </a:p>
        </p:txBody>
      </p:sp>
    </p:spTree>
  </p:cSld>
  <p:clrMapOvr>
    <a:masterClrMapping/>
  </p:clrMapOvr>
  <p:transition>
    <p:cut thruBlk="1"/>
    <p:sndAc>
      <p:stSnd>
        <p:snd r:embed="rId2" name="school alarm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animBg="1" autoUpdateAnimBg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8070850" cy="4800600"/>
          </a:xfrm>
          <a:ln>
            <a:solidFill>
              <a:schemeClr val="bg2"/>
            </a:solidFill>
          </a:ln>
        </p:spPr>
        <p:txBody>
          <a:bodyPr/>
          <a:lstStyle/>
          <a:p>
            <a:pPr algn="ctr"/>
            <a:r>
              <a:rPr lang="en-US" dirty="0" smtClean="0"/>
              <a:t>What will balance this equation?</a:t>
            </a:r>
          </a:p>
          <a:p>
            <a:pPr algn="ctr"/>
            <a:r>
              <a:rPr lang="en-US" dirty="0" smtClean="0"/>
              <a:t>100 + 20 + 4 = 123</a:t>
            </a:r>
            <a:endParaRPr lang="en-US" dirty="0"/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title"/>
          </p:nvPr>
        </p:nvSpPr>
        <p:spPr>
          <a:xfrm>
            <a:off x="1981200" y="76200"/>
            <a:ext cx="5334000" cy="584775"/>
          </a:xfrm>
        </p:spPr>
        <p:txBody>
          <a:bodyPr/>
          <a:lstStyle/>
          <a:p>
            <a:r>
              <a:rPr lang="en-US" sz="3200" dirty="0" smtClean="0"/>
              <a:t>Expanded Notation for </a:t>
            </a:r>
            <a:r>
              <a:rPr lang="en-US" sz="3200" dirty="0"/>
              <a:t>200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33400" y="1524000"/>
            <a:ext cx="8080375" cy="479901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marL="342900" indent="-342900">
              <a:spcBef>
                <a:spcPct val="20000"/>
              </a:spcBef>
            </a:pPr>
            <a:r>
              <a:rPr lang="en-US" sz="20000" b="1" dirty="0">
                <a:solidFill>
                  <a:srgbClr val="FFFF00"/>
                </a:solidFill>
                <a:latin typeface="Arial" pitchFamily="34" charset="0"/>
              </a:rPr>
              <a:t>200</a:t>
            </a:r>
          </a:p>
        </p:txBody>
      </p:sp>
    </p:spTree>
  </p:cSld>
  <p:clrMapOvr>
    <a:masterClrMapping/>
  </p:clrMapOvr>
  <p:transition>
    <p:cut thruBlk="1"/>
    <p:sndAc>
      <p:stSnd>
        <p:snd r:embed="rId2" name="school alarm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animBg="1" autoUpdateAnimBg="0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338" y="1525588"/>
            <a:ext cx="8064500" cy="4799012"/>
          </a:xfrm>
          <a:ln>
            <a:solidFill>
              <a:schemeClr val="bg2"/>
            </a:solidFill>
          </a:ln>
        </p:spPr>
        <p:txBody>
          <a:bodyPr/>
          <a:lstStyle/>
          <a:p>
            <a:pPr algn="ctr"/>
            <a:r>
              <a:rPr lang="en-US" dirty="0" smtClean="0"/>
              <a:t>What will balance this equation?</a:t>
            </a:r>
          </a:p>
          <a:p>
            <a:pPr algn="ctr"/>
            <a:r>
              <a:rPr lang="en-US" dirty="0" smtClean="0"/>
              <a:t>235 = 200 + 20 + 5</a:t>
            </a:r>
            <a:endParaRPr lang="en-US" dirty="0"/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762000" y="1600200"/>
            <a:ext cx="8070850" cy="479901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marL="342900" indent="-342900">
              <a:spcBef>
                <a:spcPct val="20000"/>
              </a:spcBef>
            </a:pPr>
            <a:r>
              <a:rPr lang="en-US" sz="20000" b="1">
                <a:solidFill>
                  <a:srgbClr val="FFFF00"/>
                </a:solidFill>
                <a:latin typeface="Arial" pitchFamily="34" charset="0"/>
              </a:rPr>
              <a:t>300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title"/>
          </p:nvPr>
        </p:nvSpPr>
        <p:spPr>
          <a:xfrm>
            <a:off x="1981200" y="76200"/>
            <a:ext cx="5334000" cy="584775"/>
          </a:xfrm>
        </p:spPr>
        <p:txBody>
          <a:bodyPr/>
          <a:lstStyle/>
          <a:p>
            <a:r>
              <a:rPr lang="en-US" sz="3200" dirty="0" smtClean="0"/>
              <a:t>Expanded Notation for </a:t>
            </a:r>
            <a:r>
              <a:rPr lang="en-US" sz="3200" dirty="0"/>
              <a:t>300</a:t>
            </a:r>
          </a:p>
        </p:txBody>
      </p:sp>
    </p:spTree>
  </p:cSld>
  <p:clrMapOvr>
    <a:masterClrMapping/>
  </p:clrMapOvr>
  <p:transition>
    <p:cut thruBlk="1"/>
    <p:sndAc>
      <p:stSnd>
        <p:snd r:embed="rId2" name="school alarm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 animBg="1"/>
      <p:bldP spid="4608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338" y="1525588"/>
            <a:ext cx="8064500" cy="4799012"/>
          </a:xfrm>
          <a:ln>
            <a:solidFill>
              <a:schemeClr val="bg2"/>
            </a:solidFill>
          </a:ln>
        </p:spPr>
        <p:txBody>
          <a:bodyPr/>
          <a:lstStyle/>
          <a:p>
            <a:pPr algn="ctr"/>
            <a:r>
              <a:rPr lang="en-US" dirty="0" smtClean="0"/>
              <a:t>What will balance this equation?</a:t>
            </a:r>
          </a:p>
          <a:p>
            <a:pPr algn="ctr"/>
            <a:r>
              <a:rPr lang="en-US" dirty="0" smtClean="0"/>
              <a:t>486 = 300 + 70 + 6</a:t>
            </a:r>
            <a:endParaRPr lang="en-US" dirty="0"/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533400" y="1524000"/>
            <a:ext cx="8070850" cy="479901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marL="342900" indent="-342900">
              <a:spcBef>
                <a:spcPct val="20000"/>
              </a:spcBef>
            </a:pPr>
            <a:r>
              <a:rPr lang="en-US" sz="20000" b="1">
                <a:solidFill>
                  <a:srgbClr val="FFFF00"/>
                </a:solidFill>
                <a:latin typeface="Arial" pitchFamily="34" charset="0"/>
              </a:rPr>
              <a:t>400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title"/>
          </p:nvPr>
        </p:nvSpPr>
        <p:spPr>
          <a:xfrm>
            <a:off x="1981200" y="76200"/>
            <a:ext cx="5334000" cy="584775"/>
          </a:xfrm>
        </p:spPr>
        <p:txBody>
          <a:bodyPr/>
          <a:lstStyle/>
          <a:p>
            <a:r>
              <a:rPr lang="en-US" sz="3200" dirty="0" smtClean="0"/>
              <a:t>Expanded Notation for </a:t>
            </a:r>
            <a:r>
              <a:rPr lang="en-US" sz="3200" dirty="0"/>
              <a:t>400</a:t>
            </a:r>
          </a:p>
        </p:txBody>
      </p:sp>
    </p:spTree>
  </p:cSld>
  <p:clrMapOvr>
    <a:masterClrMapping/>
  </p:clrMapOvr>
  <p:transition>
    <p:cut thruBlk="1"/>
    <p:sndAc>
      <p:stSnd>
        <p:snd r:embed="rId2" name="school alarm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animBg="1" autoUpdateAnimBg="0"/>
      <p:bldP spid="47108" grpId="0" animBg="1"/>
      <p:bldP spid="47110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338" y="1525588"/>
            <a:ext cx="8064500" cy="4799012"/>
          </a:xfrm>
          <a:ln>
            <a:solidFill>
              <a:schemeClr val="bg2"/>
            </a:solidFill>
          </a:ln>
        </p:spPr>
        <p:txBody>
          <a:bodyPr/>
          <a:lstStyle/>
          <a:p>
            <a:pPr algn="ctr"/>
            <a:r>
              <a:rPr lang="en-US" dirty="0" smtClean="0"/>
              <a:t>What will balance this equation?</a:t>
            </a:r>
          </a:p>
          <a:p>
            <a:pPr algn="ctr"/>
            <a:r>
              <a:rPr lang="en-US" dirty="0" smtClean="0"/>
              <a:t>700 + 20 +50 + 7 = 888 </a:t>
            </a:r>
            <a:endParaRPr lang="en-US" dirty="0"/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533400" y="1600200"/>
            <a:ext cx="8070850" cy="479901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marL="342900" indent="-342900">
              <a:spcBef>
                <a:spcPct val="20000"/>
              </a:spcBef>
            </a:pPr>
            <a:r>
              <a:rPr lang="en-US" sz="20000" b="1" dirty="0">
                <a:solidFill>
                  <a:srgbClr val="FFFF00"/>
                </a:solidFill>
                <a:latin typeface="Arial" pitchFamily="34" charset="0"/>
              </a:rPr>
              <a:t>500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title"/>
          </p:nvPr>
        </p:nvSpPr>
        <p:spPr>
          <a:xfrm>
            <a:off x="1981200" y="76200"/>
            <a:ext cx="5334000" cy="584775"/>
          </a:xfrm>
        </p:spPr>
        <p:txBody>
          <a:bodyPr/>
          <a:lstStyle/>
          <a:p>
            <a:r>
              <a:rPr lang="en-US" sz="3200" dirty="0" smtClean="0"/>
              <a:t>Expanded Notation for 500</a:t>
            </a:r>
            <a:endParaRPr lang="en-US" sz="3200" dirty="0"/>
          </a:p>
        </p:txBody>
      </p:sp>
    </p:spTree>
  </p:cSld>
  <p:clrMapOvr>
    <a:masterClrMapping/>
  </p:clrMapOvr>
  <p:transition>
    <p:cut thruBlk="1"/>
    <p:sndAc>
      <p:stSnd>
        <p:snd r:embed="rId2" name="school alarm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animBg="1" autoUpdateAnimBg="0"/>
      <p:bldP spid="48132" grpId="0" animBg="1"/>
      <p:bldP spid="48134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338" y="1525588"/>
            <a:ext cx="8064500" cy="4799012"/>
          </a:xfrm>
          <a:ln>
            <a:solidFill>
              <a:schemeClr val="bg2"/>
            </a:solidFill>
          </a:ln>
        </p:spPr>
        <p:txBody>
          <a:bodyPr/>
          <a:lstStyle/>
          <a:p>
            <a:pPr algn="ctr"/>
            <a:r>
              <a:rPr lang="en-US" dirty="0" smtClean="0"/>
              <a:t>What is the underlined Value?</a:t>
            </a:r>
          </a:p>
          <a:p>
            <a:pPr algn="ctr"/>
            <a:r>
              <a:rPr lang="en-US" sz="5400" u="sng" dirty="0" smtClean="0"/>
              <a:t>1</a:t>
            </a:r>
            <a:r>
              <a:rPr lang="en-US" sz="5400" dirty="0" smtClean="0"/>
              <a:t>56</a:t>
            </a:r>
            <a:endParaRPr lang="en-US" sz="5400" dirty="0"/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533400" y="1600200"/>
            <a:ext cx="8070850" cy="479901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marL="342900" indent="-342900">
              <a:spcBef>
                <a:spcPct val="20000"/>
              </a:spcBef>
            </a:pPr>
            <a:r>
              <a:rPr lang="en-US" sz="20000" b="1" dirty="0">
                <a:solidFill>
                  <a:srgbClr val="FFFF00"/>
                </a:solidFill>
                <a:latin typeface="Arial" pitchFamily="34" charset="0"/>
              </a:rPr>
              <a:t>100</a:t>
            </a:r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title"/>
          </p:nvPr>
        </p:nvSpPr>
        <p:spPr>
          <a:xfrm>
            <a:off x="1981200" y="76200"/>
            <a:ext cx="5334000" cy="584775"/>
          </a:xfrm>
        </p:spPr>
        <p:txBody>
          <a:bodyPr/>
          <a:lstStyle/>
          <a:p>
            <a:r>
              <a:rPr lang="en-US" sz="3200" dirty="0" smtClean="0"/>
              <a:t>Underlined Value </a:t>
            </a:r>
            <a:r>
              <a:rPr lang="en-US" sz="3200" dirty="0"/>
              <a:t>for 100</a:t>
            </a:r>
          </a:p>
        </p:txBody>
      </p:sp>
    </p:spTree>
  </p:cSld>
  <p:clrMapOvr>
    <a:masterClrMapping/>
  </p:clrMapOvr>
  <p:transition>
    <p:cut thruBlk="1"/>
    <p:sndAc>
      <p:stSnd>
        <p:snd r:embed="rId2" name="school alarm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animBg="1" autoUpdateAnimBg="0"/>
      <p:bldP spid="49156" grpId="0" animBg="1"/>
      <p:bldP spid="49158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338" y="1525588"/>
            <a:ext cx="8064500" cy="4799012"/>
          </a:xfrm>
          <a:ln>
            <a:solidFill>
              <a:schemeClr val="bg2"/>
            </a:solidFill>
          </a:ln>
        </p:spPr>
        <p:txBody>
          <a:bodyPr/>
          <a:lstStyle/>
          <a:p>
            <a:pPr algn="ctr"/>
            <a:r>
              <a:rPr lang="en-US" dirty="0" smtClean="0"/>
              <a:t>What is the underlined Value?</a:t>
            </a:r>
          </a:p>
          <a:p>
            <a:pPr algn="ctr"/>
            <a:r>
              <a:rPr lang="en-US" sz="5400" dirty="0" smtClean="0"/>
              <a:t>45</a:t>
            </a:r>
            <a:r>
              <a:rPr lang="en-US" sz="5400" u="sng" dirty="0" smtClean="0"/>
              <a:t>3</a:t>
            </a:r>
            <a:endParaRPr lang="en-US" sz="5400" dirty="0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533400" y="1447800"/>
            <a:ext cx="8070850" cy="479901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marL="342900" indent="-342900">
              <a:spcBef>
                <a:spcPct val="20000"/>
              </a:spcBef>
            </a:pPr>
            <a:r>
              <a:rPr lang="en-US" sz="20000" b="1">
                <a:solidFill>
                  <a:srgbClr val="FFFF00"/>
                </a:solidFill>
                <a:latin typeface="Arial" pitchFamily="34" charset="0"/>
              </a:rPr>
              <a:t>200</a:t>
            </a:r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Underline Value </a:t>
            </a:r>
            <a:r>
              <a:rPr lang="en-US" dirty="0"/>
              <a:t>for 200</a:t>
            </a:r>
          </a:p>
        </p:txBody>
      </p:sp>
    </p:spTree>
  </p:cSld>
  <p:clrMapOvr>
    <a:masterClrMapping/>
  </p:clrMapOvr>
  <p:transition>
    <p:cut thruBlk="1"/>
    <p:sndAc>
      <p:stSnd>
        <p:snd r:embed="rId2" name="school alarm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animBg="1" autoUpdateAnimBg="0"/>
      <p:bldP spid="50180" grpId="0" animBg="1"/>
      <p:bldP spid="50182" grpId="0" autoUpdateAnimBg="0"/>
    </p:bldLst>
  </p:timing>
</p:sld>
</file>

<file path=ppt/theme/theme1.xml><?xml version="1.0" encoding="utf-8"?>
<a:theme xmlns:a="http://schemas.openxmlformats.org/drawingml/2006/main" name="Chalkboard Challenge (FTC PowerPak)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00"/>
      </a:lt2>
      <a:accent1>
        <a:srgbClr val="FF9900"/>
      </a:accent1>
      <a:accent2>
        <a:srgbClr val="FFFF00"/>
      </a:accent2>
      <a:accent3>
        <a:srgbClr val="AAAAAA"/>
      </a:accent3>
      <a:accent4>
        <a:srgbClr val="DADADA"/>
      </a:accent4>
      <a:accent5>
        <a:srgbClr val="FFCAAA"/>
      </a:accent5>
      <a:accent6>
        <a:srgbClr val="E7E700"/>
      </a:accent6>
      <a:hlink>
        <a:srgbClr val="FFFFFF"/>
      </a:hlink>
      <a:folHlink>
        <a:srgbClr val="000000"/>
      </a:folHlink>
    </a:clrScheme>
    <a:fontScheme name="Chalkboard Challenge (FTC PowerPak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halkboard Challenge (FTC PowerPak)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alkboard Challenge (FTC PowerPak)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lkboard Challenge (FTC PowerPak)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lkboard Challenge (FTC PowerPak)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lkboard Challenge (FTC PowerPak)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lkboard Challenge (FTC PowerPak)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lkboard Challenge (FTC PowerPak)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Data\Microsoft\Templates\FTC\Chalkboard Challenge (FTC PowerPak).pot</Template>
  <TotalTime>333</TotalTime>
  <Words>523</Words>
  <Application>Microsoft PowerPoint</Application>
  <PresentationFormat>On-screen Show (4:3)</PresentationFormat>
  <Paragraphs>124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Chalkboard Challenge (FTC PowerPak)</vt:lpstr>
      <vt:lpstr>Chalkboard Challenge Place Value Game</vt:lpstr>
      <vt:lpstr>Let’s Play</vt:lpstr>
      <vt:lpstr>Expanded Notation for 100</vt:lpstr>
      <vt:lpstr>Expanded Notation for 200</vt:lpstr>
      <vt:lpstr>Expanded Notation for 300</vt:lpstr>
      <vt:lpstr>Expanded Notation for 400</vt:lpstr>
      <vt:lpstr>Expanded Notation for 500</vt:lpstr>
      <vt:lpstr>Underlined Value for 100</vt:lpstr>
      <vt:lpstr>Underline Value for 200</vt:lpstr>
      <vt:lpstr>Underlined Value for 300</vt:lpstr>
      <vt:lpstr>Underlined Value for 400</vt:lpstr>
      <vt:lpstr>Underlined Value for 500</vt:lpstr>
      <vt:lpstr>Base Ten Blocks for 100</vt:lpstr>
      <vt:lpstr>Base Ten Blocks for 200</vt:lpstr>
      <vt:lpstr>Base Ten Blocks for 300</vt:lpstr>
      <vt:lpstr>Base Ten Blocks for 400</vt:lpstr>
      <vt:lpstr>Base Ten Blocks for 500</vt:lpstr>
      <vt:lpstr>Mystery Number for 100</vt:lpstr>
      <vt:lpstr>Mystery Number for 200</vt:lpstr>
      <vt:lpstr>Mystery Number for 300</vt:lpstr>
      <vt:lpstr>Mystery Number for 400</vt:lpstr>
      <vt:lpstr>Mystery Number for 500</vt:lpstr>
      <vt:lpstr>Word Problems for 100</vt:lpstr>
      <vt:lpstr>Word Problems for 200</vt:lpstr>
      <vt:lpstr>Word Problems for 300</vt:lpstr>
      <vt:lpstr>Word Problems for 400</vt:lpstr>
      <vt:lpstr>Word Problems for 500</vt:lpstr>
      <vt:lpstr>Game Over</vt:lpstr>
    </vt:vector>
  </TitlesOfParts>
  <Company>Jefferson County Schools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Chalkboard Challenge Science Vocabulary</dc:title>
  <dc:subject>PowerPak for PowerPoint 1.0</dc:subject>
  <dc:creator>Jefferson County Tech Center</dc:creator>
  <dc:description>Copyright © 2002 Glenna R. Shaw and FTC Publishing_x000d_
All Rights Reserved</dc:description>
  <cp:lastModifiedBy>Shady Brook Elementary</cp:lastModifiedBy>
  <cp:revision>28</cp:revision>
  <dcterms:created xsi:type="dcterms:W3CDTF">2004-11-08T19:00:52Z</dcterms:created>
  <dcterms:modified xsi:type="dcterms:W3CDTF">2008-11-07T13:51:04Z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wner">
    <vt:lpwstr>Glenna R. Shaw</vt:lpwstr>
  </property>
  <property fmtid="{D5CDD505-2E9C-101B-9397-08002B2CF9AE}" pid="3" name="Publisher">
    <vt:lpwstr>FTC Publishing</vt:lpwstr>
  </property>
</Properties>
</file>